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61" r:id="rId2"/>
    <p:sldId id="280" r:id="rId3"/>
    <p:sldId id="281" r:id="rId4"/>
    <p:sldId id="282" r:id="rId5"/>
    <p:sldId id="283" r:id="rId6"/>
    <p:sldId id="284" r:id="rId7"/>
    <p:sldId id="285" r:id="rId8"/>
    <p:sldId id="257" r:id="rId9"/>
    <p:sldId id="276" r:id="rId10"/>
    <p:sldId id="258" r:id="rId11"/>
    <p:sldId id="259" r:id="rId12"/>
    <p:sldId id="260" r:id="rId13"/>
    <p:sldId id="275" r:id="rId14"/>
    <p:sldId id="262" r:id="rId15"/>
    <p:sldId id="263" r:id="rId16"/>
    <p:sldId id="265" r:id="rId17"/>
    <p:sldId id="264" r:id="rId18"/>
    <p:sldId id="266" r:id="rId19"/>
    <p:sldId id="278" r:id="rId20"/>
    <p:sldId id="267" r:id="rId21"/>
    <p:sldId id="268" r:id="rId22"/>
    <p:sldId id="274" r:id="rId23"/>
    <p:sldId id="273" r:id="rId24"/>
    <p:sldId id="269" r:id="rId25"/>
    <p:sldId id="256" r:id="rId26"/>
    <p:sldId id="279" r:id="rId27"/>
    <p:sldId id="270" r:id="rId28"/>
    <p:sldId id="271" r:id="rId29"/>
    <p:sldId id="272"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300D"/>
    <a:srgbClr val="71DAFF"/>
    <a:srgbClr val="3B65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714"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54E6E306-324B-40BA-A505-4F80AEE11320}" type="datetimeFigureOut">
              <a:rPr lang="en-US" smtClean="0"/>
              <a:pPr/>
              <a:t>3/17/2013</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8A45DCD2-B121-4AD5-AB6F-A91DF0CF67CD}" type="slidenum">
              <a:rPr lang="en-US" smtClean="0"/>
              <a:pPr/>
              <a:t>‹#›</a:t>
            </a:fld>
            <a:endParaRPr lang="en-US" dirty="0"/>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E6E306-324B-40BA-A505-4F80AEE11320}" type="datetimeFigureOut">
              <a:rPr lang="en-US" smtClean="0"/>
              <a:pPr/>
              <a:t>3/17/2013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45DCD2-B121-4AD5-AB6F-A91DF0CF67CD}" type="slidenum">
              <a:rPr lang="en-US" smtClean="0"/>
              <a:pPr/>
              <a:t>‹#›</a:t>
            </a:fld>
            <a:endParaRPr lang="en-US" dirty="0"/>
          </a:p>
        </p:txBody>
      </p:sp>
      <p:sp>
        <p:nvSpPr>
          <p:cNvPr id="11" name="Title 10"/>
          <p:cNvSpPr>
            <a:spLocks noGrp="1"/>
          </p:cNvSpPr>
          <p:nvPr>
            <p:ph type="title"/>
          </p:nvPr>
        </p:nvSpPr>
        <p:spPr/>
        <p:txBody>
          <a:bodyPr/>
          <a:lstStyle/>
          <a:p>
            <a:r>
              <a:rPr lang="en-US" smtClean="0"/>
              <a:t>Click to edit Master title style</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4E6E306-324B-40BA-A505-4F80AEE11320}" type="datetimeFigureOut">
              <a:rPr lang="en-US" smtClean="0"/>
              <a:pPr/>
              <a:t>3/17/2013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45DCD2-B121-4AD5-AB6F-A91DF0CF67CD}"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4E6E306-324B-40BA-A505-4F80AEE11320}" type="datetimeFigureOut">
              <a:rPr lang="en-US" smtClean="0"/>
              <a:pPr/>
              <a:t>3/17/2013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A45DCD2-B121-4AD5-AB6F-A91DF0CF67CD}" type="slidenum">
              <a:rPr lang="en-US" smtClean="0"/>
              <a:pPr/>
              <a:t>‹#›</a:t>
            </a:fld>
            <a:endParaRPr lang="en-US" dirty="0"/>
          </a:p>
        </p:txBody>
      </p:sp>
      <p:sp>
        <p:nvSpPr>
          <p:cNvPr id="12" name="Title 1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4E6E306-324B-40BA-A505-4F80AEE11320}" type="datetimeFigureOut">
              <a:rPr lang="en-US" smtClean="0"/>
              <a:pPr/>
              <a:t>3/17/2013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45DCD2-B121-4AD5-AB6F-A91DF0CF67CD}" type="slidenum">
              <a:rPr lang="en-US" smtClean="0"/>
              <a:pPr/>
              <a:t>‹#›</a:t>
            </a:fld>
            <a:endParaRPr lang="en-US" dirty="0"/>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4E6E306-324B-40BA-A505-4F80AEE11320}" type="datetimeFigureOut">
              <a:rPr lang="en-US" smtClean="0"/>
              <a:pPr/>
              <a:t>3/17/2013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45DCD2-B121-4AD5-AB6F-A91DF0CF67CD}" type="slidenum">
              <a:rPr lang="en-US" smtClean="0"/>
              <a:pPr/>
              <a:t>‹#›</a:t>
            </a:fld>
            <a:endParaRPr lang="en-US" dirty="0"/>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E6E306-324B-40BA-A505-4F80AEE11320}" type="datetimeFigureOut">
              <a:rPr lang="en-US" smtClean="0"/>
              <a:pPr/>
              <a:t>3/17/2013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45DCD2-B121-4AD5-AB6F-A91DF0CF67CD}"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en-US" smtClean="0"/>
              <a:t>Click to edit Master title style</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E6E306-324B-40BA-A505-4F80AEE11320}" type="datetimeFigureOut">
              <a:rPr lang="en-US" smtClean="0"/>
              <a:pPr/>
              <a:t>3/17/2013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A45DCD2-B121-4AD5-AB6F-A91DF0CF67CD}"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en-US" smtClean="0"/>
              <a:t>Click to edit Master title style</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E6E306-324B-40BA-A505-4F80AEE11320}" type="datetimeFigureOut">
              <a:rPr lang="en-US" smtClean="0"/>
              <a:pPr/>
              <a:t>3/17/2013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A45DCD2-B121-4AD5-AB6F-A91DF0CF67CD}"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E6E306-324B-40BA-A505-4F80AEE11320}" type="datetimeFigureOut">
              <a:rPr lang="en-US" smtClean="0"/>
              <a:pPr/>
              <a:t>3/17/2013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45DCD2-B121-4AD5-AB6F-A91DF0CF67CD}" type="slidenum">
              <a:rPr lang="en-US" smtClean="0"/>
              <a:pPr/>
              <a:t>‹#›</a:t>
            </a:fld>
            <a:endParaRPr lang="en-US" dirty="0"/>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E6E306-324B-40BA-A505-4F80AEE11320}" type="datetimeFigureOut">
              <a:rPr lang="en-US" smtClean="0"/>
              <a:pPr/>
              <a:t>3/17/2013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45DCD2-B121-4AD5-AB6F-A91DF0CF67CD}" type="slidenum">
              <a:rPr lang="en-US" smtClean="0"/>
              <a:pPr/>
              <a:t>‹#›</a:t>
            </a:fld>
            <a:endParaRPr lang="en-US" dirty="0"/>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54E6E306-324B-40BA-A505-4F80AEE11320}" type="datetimeFigureOut">
              <a:rPr lang="en-US" smtClean="0"/>
              <a:pPr/>
              <a:t>3/17/2013</a:t>
            </a:fld>
            <a:endParaRPr lang="en-US" dirty="0"/>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dirty="0"/>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8A45DCD2-B121-4AD5-AB6F-A91DF0CF67CD}"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oleObject" Target="file:///D:\1-%20Ministry%20Disk\RevelationStudy-NEW\Revelation-Chapter4.wpd" TargetMode="Externa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12.wmf"/></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even Churches.jpg"/>
          <p:cNvPicPr>
            <a:picLocks noChangeAspect="1"/>
          </p:cNvPicPr>
          <p:nvPr/>
        </p:nvPicPr>
        <p:blipFill>
          <a:blip r:embed="rId2"/>
          <a:stretch>
            <a:fillRect/>
          </a:stretch>
        </p:blipFill>
        <p:spPr>
          <a:xfrm>
            <a:off x="0" y="0"/>
            <a:ext cx="9372600" cy="7696200"/>
          </a:xfrm>
          <a:prstGeom prst="rect">
            <a:avLst/>
          </a:prstGeom>
        </p:spPr>
      </p:pic>
      <p:sp>
        <p:nvSpPr>
          <p:cNvPr id="3" name="TextBox 2"/>
          <p:cNvSpPr txBox="1"/>
          <p:nvPr/>
        </p:nvSpPr>
        <p:spPr>
          <a:xfrm>
            <a:off x="533400" y="4191000"/>
            <a:ext cx="3581400" cy="646331"/>
          </a:xfrm>
          <a:prstGeom prst="rect">
            <a:avLst/>
          </a:prstGeom>
          <a:noFill/>
        </p:spPr>
        <p:txBody>
          <a:bodyPr wrap="square" rtlCol="0">
            <a:spAutoFit/>
          </a:bodyPr>
          <a:lstStyle/>
          <a:p>
            <a:r>
              <a:rPr lang="en-US" sz="3600" b="1" dirty="0" smtClean="0">
                <a:solidFill>
                  <a:schemeClr val="bg2"/>
                </a:solidFill>
                <a:effectLst>
                  <a:outerShdw blurRad="38100" dist="38100" dir="2700000" algn="tl">
                    <a:srgbClr val="000000">
                      <a:alpha val="43137"/>
                    </a:srgbClr>
                  </a:outerShdw>
                </a:effectLst>
              </a:rPr>
              <a:t>Revelation 2-3 </a:t>
            </a:r>
            <a:endParaRPr lang="en-US" sz="3600" b="1" dirty="0">
              <a:solidFill>
                <a:schemeClr val="bg2"/>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10" y="0"/>
            <a:ext cx="9131490" cy="6848618"/>
          </a:xfrm>
          <a:prstGeom prst="rect">
            <a:avLst/>
          </a:prstGeom>
        </p:spPr>
      </p:pic>
    </p:spTree>
    <p:extLst>
      <p:ext uri="{BB962C8B-B14F-4D97-AF65-F5344CB8AC3E}">
        <p14:creationId xmlns:p14="http://schemas.microsoft.com/office/powerpoint/2010/main" val="4038232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381000" y="4038600"/>
            <a:ext cx="6705600" cy="1754326"/>
          </a:xfrm>
          <a:prstGeom prst="rect">
            <a:avLst/>
          </a:prstGeom>
          <a:noFill/>
        </p:spPr>
        <p:txBody>
          <a:bodyPr wrap="square" rtlCol="0">
            <a:spAutoFit/>
          </a:bodyPr>
          <a:lstStyle/>
          <a:p>
            <a:r>
              <a:rPr lang="en-US" sz="3600" dirty="0" smtClean="0">
                <a:solidFill>
                  <a:schemeClr val="bg1"/>
                </a:solidFill>
              </a:rPr>
              <a:t>The Rapture occurs after Revelation 3 and before Revelation 4</a:t>
            </a:r>
            <a:endParaRPr lang="en-US" sz="3600" dirty="0">
              <a:solidFill>
                <a:schemeClr val="bg1"/>
              </a:solidFill>
            </a:endParaRPr>
          </a:p>
        </p:txBody>
      </p:sp>
      <p:sp>
        <p:nvSpPr>
          <p:cNvPr id="4" name="TextBox 3"/>
          <p:cNvSpPr txBox="1"/>
          <p:nvPr/>
        </p:nvSpPr>
        <p:spPr>
          <a:xfrm>
            <a:off x="609600" y="381000"/>
            <a:ext cx="7620000" cy="1569660"/>
          </a:xfrm>
          <a:prstGeom prst="rect">
            <a:avLst/>
          </a:prstGeom>
          <a:noFill/>
        </p:spPr>
        <p:txBody>
          <a:bodyPr wrap="square" rtlCol="0">
            <a:spAutoFit/>
          </a:bodyPr>
          <a:lstStyle/>
          <a:p>
            <a:r>
              <a:rPr lang="en-US" dirty="0" smtClean="0">
                <a:solidFill>
                  <a:srgbClr val="FFFF00"/>
                </a:solidFill>
              </a:rPr>
              <a:t>	</a:t>
            </a:r>
            <a:r>
              <a:rPr lang="en-US" sz="2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“For </a:t>
            </a:r>
            <a:r>
              <a:rPr lang="en-US" sz="2400" dirty="0">
                <a:solidFill>
                  <a:srgbClr val="FFFF00"/>
                </a:solidFill>
                <a:effectLst>
                  <a:outerShdw blurRad="38100" dist="38100" dir="2700000" algn="tl">
                    <a:srgbClr val="000000">
                      <a:alpha val="43137"/>
                    </a:srgbClr>
                  </a:outerShdw>
                </a:effectLst>
                <a:latin typeface="Arial" pitchFamily="34" charset="0"/>
                <a:cs typeface="Arial" pitchFamily="34" charset="0"/>
              </a:rPr>
              <a:t>the Lord himself shall descend from heaven with a shout, with the voice of the archangel, and with the trump of God: and the dead in Christ shall rise </a:t>
            </a:r>
            <a:r>
              <a:rPr lang="en-US" sz="2400"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first”  </a:t>
            </a:r>
            <a:r>
              <a:rPr lang="en-US" sz="2400" dirty="0">
                <a:solidFill>
                  <a:srgbClr val="FFFF00"/>
                </a:solidFill>
                <a:effectLst>
                  <a:outerShdw blurRad="38100" dist="38100" dir="2700000" algn="tl">
                    <a:srgbClr val="000000">
                      <a:alpha val="43137"/>
                    </a:srgbClr>
                  </a:outerShdw>
                </a:effectLst>
                <a:latin typeface="Arial" pitchFamily="34" charset="0"/>
                <a:cs typeface="Arial" pitchFamily="34" charset="0"/>
              </a:rPr>
              <a:t>(1 Thessalonians 4:16) </a:t>
            </a:r>
          </a:p>
        </p:txBody>
      </p:sp>
    </p:spTree>
    <p:extLst>
      <p:ext uri="{BB962C8B-B14F-4D97-AF65-F5344CB8AC3E}">
        <p14:creationId xmlns:p14="http://schemas.microsoft.com/office/powerpoint/2010/main" val="3296727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75"/>
            <a:ext cx="9144000" cy="6849173"/>
          </a:xfrm>
          <a:prstGeom prst="rect">
            <a:avLst/>
          </a:prstGeom>
        </p:spPr>
      </p:pic>
      <p:sp>
        <p:nvSpPr>
          <p:cNvPr id="3" name="TextBox 2"/>
          <p:cNvSpPr txBox="1"/>
          <p:nvPr/>
        </p:nvSpPr>
        <p:spPr>
          <a:xfrm>
            <a:off x="914400" y="457200"/>
            <a:ext cx="7543800" cy="2554545"/>
          </a:xfrm>
          <a:prstGeom prst="rect">
            <a:avLst/>
          </a:prstGeom>
          <a:noFill/>
        </p:spPr>
        <p:txBody>
          <a:bodyPr wrap="square" rtlCol="0">
            <a:spAutoFit/>
          </a:bodyPr>
          <a:lstStyle/>
          <a:p>
            <a:r>
              <a:rPr lang="en-US" sz="3200" b="1" dirty="0">
                <a:solidFill>
                  <a:srgbClr val="FFFF00"/>
                </a:solidFill>
                <a:effectLst>
                  <a:outerShdw blurRad="38100" dist="38100" dir="2700000" algn="tl">
                    <a:srgbClr val="000000">
                      <a:alpha val="43137"/>
                    </a:srgbClr>
                  </a:outerShdw>
                </a:effectLst>
              </a:rPr>
              <a:t>	“Then we which are alive </a:t>
            </a:r>
            <a:r>
              <a:rPr lang="en-US" sz="3200" b="1" i="1" dirty="0">
                <a:solidFill>
                  <a:srgbClr val="FFFF00"/>
                </a:solidFill>
                <a:effectLst>
                  <a:outerShdw blurRad="38100" dist="38100" dir="2700000" algn="tl">
                    <a:srgbClr val="000000">
                      <a:alpha val="43137"/>
                    </a:srgbClr>
                  </a:outerShdw>
                </a:effectLst>
              </a:rPr>
              <a:t>and</a:t>
            </a:r>
            <a:r>
              <a:rPr lang="en-US" sz="3200" b="1" dirty="0">
                <a:solidFill>
                  <a:srgbClr val="FFFF00"/>
                </a:solidFill>
                <a:effectLst>
                  <a:outerShdw blurRad="38100" dist="38100" dir="2700000" algn="tl">
                    <a:srgbClr val="000000">
                      <a:alpha val="43137"/>
                    </a:srgbClr>
                  </a:outerShdw>
                </a:effectLst>
              </a:rPr>
              <a:t> remain shall be caught up together with them in the clouds, to meet the Lord in the air: and so shall we ever be with the Lord</a:t>
            </a:r>
            <a:r>
              <a:rPr lang="en-US" sz="3200" b="1" dirty="0" smtClean="0">
                <a:solidFill>
                  <a:srgbClr val="FFFF00"/>
                </a:solidFill>
                <a:effectLst>
                  <a:outerShdw blurRad="38100" dist="38100" dir="2700000" algn="tl">
                    <a:srgbClr val="000000">
                      <a:alpha val="43137"/>
                    </a:srgbClr>
                  </a:outerShdw>
                </a:effectLst>
              </a:rPr>
              <a:t>.”  </a:t>
            </a:r>
            <a:r>
              <a:rPr lang="en-US" sz="3200" b="1" dirty="0">
                <a:solidFill>
                  <a:srgbClr val="FFFF00"/>
                </a:solidFill>
                <a:effectLst>
                  <a:outerShdw blurRad="38100" dist="38100" dir="2700000" algn="tl">
                    <a:srgbClr val="000000">
                      <a:alpha val="43137"/>
                    </a:srgbClr>
                  </a:outerShdw>
                </a:effectLst>
              </a:rPr>
              <a:t>(1 Thessalonians 4:17) </a:t>
            </a:r>
          </a:p>
        </p:txBody>
      </p:sp>
    </p:spTree>
    <p:extLst>
      <p:ext uri="{BB962C8B-B14F-4D97-AF65-F5344CB8AC3E}">
        <p14:creationId xmlns:p14="http://schemas.microsoft.com/office/powerpoint/2010/main" val="25009404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381000"/>
            <a:ext cx="7467600" cy="6247864"/>
          </a:xfrm>
          <a:prstGeom prst="rect">
            <a:avLst/>
          </a:prstGeom>
          <a:noFill/>
        </p:spPr>
        <p:txBody>
          <a:bodyPr wrap="square" rtlCol="0">
            <a:spAutoFit/>
          </a:bodyPr>
          <a:lstStyle/>
          <a:p>
            <a:r>
              <a:rPr lang="en-US" sz="4000" dirty="0" smtClean="0">
                <a:effectLst>
                  <a:outerShdw blurRad="38100" dist="38100" dir="2700000" algn="tl">
                    <a:srgbClr val="000000">
                      <a:alpha val="43137"/>
                    </a:srgbClr>
                  </a:outerShdw>
                </a:effectLst>
                <a:latin typeface="Adobe Fan Heiti Std B" pitchFamily="34" charset="-128"/>
                <a:ea typeface="Adobe Fan Heiti Std B" pitchFamily="34" charset="-128"/>
              </a:rPr>
              <a:t>Revelation 4:1-19:11  covers the period of the Seven Year Tribulation.</a:t>
            </a:r>
          </a:p>
          <a:p>
            <a:endParaRPr lang="en-US" sz="4000" dirty="0">
              <a:effectLst>
                <a:outerShdw blurRad="38100" dist="38100" dir="2700000" algn="tl">
                  <a:srgbClr val="000000">
                    <a:alpha val="43137"/>
                  </a:srgbClr>
                </a:outerShdw>
              </a:effectLst>
              <a:latin typeface="Adobe Fan Heiti Std B" pitchFamily="34" charset="-128"/>
              <a:ea typeface="Adobe Fan Heiti Std B" pitchFamily="34" charset="-128"/>
            </a:endParaRPr>
          </a:p>
          <a:p>
            <a:r>
              <a:rPr lang="en-US" sz="4000" dirty="0" smtClean="0">
                <a:effectLst>
                  <a:outerShdw blurRad="38100" dist="38100" dir="2700000" algn="tl">
                    <a:srgbClr val="000000">
                      <a:alpha val="43137"/>
                    </a:srgbClr>
                  </a:outerShdw>
                </a:effectLst>
                <a:latin typeface="Adobe Fan Heiti Std B" pitchFamily="34" charset="-128"/>
                <a:ea typeface="Adobe Fan Heiti Std B" pitchFamily="34" charset="-128"/>
              </a:rPr>
              <a:t>No Christians are left on earth during this period, because they have been raptured and taken to heaven to be with the Lord.  Christians return with Christ at the Second Coming.</a:t>
            </a:r>
            <a:endParaRPr lang="en-US" sz="4000" dirty="0">
              <a:effectLst>
                <a:outerShdw blurRad="38100" dist="38100" dir="2700000" algn="tl">
                  <a:srgbClr val="000000">
                    <a:alpha val="43137"/>
                  </a:srgbClr>
                </a:outerShdw>
              </a:effectLst>
              <a:latin typeface="Adobe Fan Heiti Std B" pitchFamily="34" charset="-128"/>
              <a:ea typeface="Adobe Fan Heiti Std B" pitchFamily="34" charset="-128"/>
            </a:endParaRPr>
          </a:p>
        </p:txBody>
      </p:sp>
    </p:spTree>
    <p:extLst>
      <p:ext uri="{BB962C8B-B14F-4D97-AF65-F5344CB8AC3E}">
        <p14:creationId xmlns:p14="http://schemas.microsoft.com/office/powerpoint/2010/main" val="5613622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6800" y="457200"/>
            <a:ext cx="6477000" cy="5262979"/>
          </a:xfrm>
          <a:prstGeom prst="rect">
            <a:avLst/>
          </a:prstGeom>
          <a:noFill/>
        </p:spPr>
        <p:txBody>
          <a:bodyPr wrap="square" rtlCol="0">
            <a:spAutoFit/>
          </a:bodyPr>
          <a:lstStyle/>
          <a:p>
            <a:r>
              <a:rPr lang="en-US" sz="4000" dirty="0" smtClean="0">
                <a:solidFill>
                  <a:srgbClr val="DD300D"/>
                </a:solidFill>
                <a:effectLst>
                  <a:outerShdw blurRad="38100" dist="38100" dir="2700000" algn="tl">
                    <a:srgbClr val="000000">
                      <a:alpha val="43137"/>
                    </a:srgbClr>
                  </a:outerShdw>
                </a:effectLst>
                <a:latin typeface="Adobe Fan Heiti Std B" pitchFamily="34" charset="-128"/>
                <a:ea typeface="Adobe Fan Heiti Std B" pitchFamily="34" charset="-128"/>
              </a:rPr>
              <a:t>God’s Promise to believer in this the Church Age</a:t>
            </a:r>
          </a:p>
          <a:p>
            <a:endParaRPr lang="en-US" sz="3200" dirty="0"/>
          </a:p>
          <a:p>
            <a:r>
              <a:rPr lang="en-US" sz="3200" dirty="0"/>
              <a:t>	</a:t>
            </a:r>
            <a:r>
              <a:rPr lang="en-US" sz="3200" b="1" dirty="0" smtClean="0">
                <a:latin typeface="Adobe Fan Heiti Std B" pitchFamily="34" charset="-128"/>
                <a:ea typeface="Adobe Fan Heiti Std B" pitchFamily="34" charset="-128"/>
              </a:rPr>
              <a:t>“Because </a:t>
            </a:r>
            <a:r>
              <a:rPr lang="en-US" sz="3200" b="1" dirty="0">
                <a:latin typeface="Adobe Fan Heiti Std B" pitchFamily="34" charset="-128"/>
                <a:ea typeface="Adobe Fan Heiti Std B" pitchFamily="34" charset="-128"/>
              </a:rPr>
              <a:t>thou hast kept the word of my patience, I also will keep thee from the hour of temptation, which shall come upon all the world, to try them that dwell upon the earth</a:t>
            </a:r>
            <a:r>
              <a:rPr lang="en-US" sz="3200" b="1" dirty="0" smtClean="0">
                <a:latin typeface="Adobe Fan Heiti Std B" pitchFamily="34" charset="-128"/>
                <a:ea typeface="Adobe Fan Heiti Std B" pitchFamily="34" charset="-128"/>
              </a:rPr>
              <a:t>.”  </a:t>
            </a:r>
            <a:r>
              <a:rPr lang="en-US" sz="3200" b="1" dirty="0">
                <a:latin typeface="Adobe Fan Heiti Std B" pitchFamily="34" charset="-128"/>
                <a:ea typeface="Adobe Fan Heiti Std B" pitchFamily="34" charset="-128"/>
              </a:rPr>
              <a:t>(Revelation 3:10) </a:t>
            </a:r>
          </a:p>
        </p:txBody>
      </p:sp>
    </p:spTree>
    <p:extLst>
      <p:ext uri="{BB962C8B-B14F-4D97-AF65-F5344CB8AC3E}">
        <p14:creationId xmlns:p14="http://schemas.microsoft.com/office/powerpoint/2010/main" val="34320716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685800"/>
            <a:ext cx="7696200" cy="3970318"/>
          </a:xfrm>
          <a:prstGeom prst="rect">
            <a:avLst/>
          </a:prstGeom>
          <a:noFill/>
        </p:spPr>
        <p:txBody>
          <a:bodyPr wrap="square" rtlCol="0">
            <a:spAutoFit/>
          </a:bodyPr>
          <a:lstStyle/>
          <a:p>
            <a:r>
              <a:rPr lang="en-US" dirty="0"/>
              <a:t>	</a:t>
            </a:r>
            <a:r>
              <a:rPr lang="en-US" sz="3600" dirty="0">
                <a:effectLst>
                  <a:outerShdw blurRad="38100" dist="38100" dir="2700000" algn="tl">
                    <a:srgbClr val="000000">
                      <a:alpha val="43137"/>
                    </a:srgbClr>
                  </a:outerShdw>
                </a:effectLst>
                <a:latin typeface="Adobe Fan Heiti Std B" pitchFamily="34" charset="-128"/>
                <a:ea typeface="Adobe Fan Heiti Std B" pitchFamily="34" charset="-128"/>
              </a:rPr>
              <a:t>“But let us, who are of the day, be sober, putting on the breastplate of faith and love; and for an helmet, the hope of salvation. </a:t>
            </a:r>
            <a:r>
              <a:rPr lang="en-US" sz="3600" u="sng" dirty="0">
                <a:effectLst>
                  <a:outerShdw blurRad="38100" dist="38100" dir="2700000" algn="tl">
                    <a:srgbClr val="000000">
                      <a:alpha val="43137"/>
                    </a:srgbClr>
                  </a:outerShdw>
                </a:effectLst>
                <a:latin typeface="Adobe Fan Heiti Std B" pitchFamily="34" charset="-128"/>
                <a:ea typeface="Adobe Fan Heiti Std B" pitchFamily="34" charset="-128"/>
              </a:rPr>
              <a:t>For God hath not appointed us to wrath</a:t>
            </a:r>
            <a:r>
              <a:rPr lang="en-US" sz="3600" dirty="0">
                <a:effectLst>
                  <a:outerShdw blurRad="38100" dist="38100" dir="2700000" algn="tl">
                    <a:srgbClr val="000000">
                      <a:alpha val="43137"/>
                    </a:srgbClr>
                  </a:outerShdw>
                </a:effectLst>
                <a:latin typeface="Adobe Fan Heiti Std B" pitchFamily="34" charset="-128"/>
                <a:ea typeface="Adobe Fan Heiti Std B" pitchFamily="34" charset="-128"/>
              </a:rPr>
              <a:t>, but to obtain salvation by our Lord Jesus </a:t>
            </a:r>
            <a:r>
              <a:rPr lang="en-US" sz="3600" dirty="0" smtClean="0">
                <a:effectLst>
                  <a:outerShdw blurRad="38100" dist="38100" dir="2700000" algn="tl">
                    <a:srgbClr val="000000">
                      <a:alpha val="43137"/>
                    </a:srgbClr>
                  </a:outerShdw>
                </a:effectLst>
                <a:latin typeface="Adobe Fan Heiti Std B" pitchFamily="34" charset="-128"/>
                <a:ea typeface="Adobe Fan Heiti Std B" pitchFamily="34" charset="-128"/>
              </a:rPr>
              <a:t>Christ”  </a:t>
            </a:r>
            <a:r>
              <a:rPr lang="en-US" sz="3600" dirty="0">
                <a:effectLst>
                  <a:outerShdw blurRad="38100" dist="38100" dir="2700000" algn="tl">
                    <a:srgbClr val="000000">
                      <a:alpha val="43137"/>
                    </a:srgbClr>
                  </a:outerShdw>
                </a:effectLst>
                <a:latin typeface="Adobe Fan Heiti Std B" pitchFamily="34" charset="-128"/>
                <a:ea typeface="Adobe Fan Heiti Std B" pitchFamily="34" charset="-128"/>
              </a:rPr>
              <a:t>(1 Thessalonians 5:8-9) </a:t>
            </a:r>
          </a:p>
        </p:txBody>
      </p:sp>
    </p:spTree>
    <p:extLst>
      <p:ext uri="{BB962C8B-B14F-4D97-AF65-F5344CB8AC3E}">
        <p14:creationId xmlns:p14="http://schemas.microsoft.com/office/powerpoint/2010/main" val="430309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ctrTitle"/>
          </p:nvPr>
        </p:nvSpPr>
        <p:spPr>
          <a:xfrm>
            <a:off x="838200" y="762000"/>
            <a:ext cx="7772400" cy="1066800"/>
          </a:xfrm>
        </p:spPr>
        <p:txBody>
          <a:bodyPr>
            <a:normAutofit/>
          </a:bodyPr>
          <a:lstStyle/>
          <a:p>
            <a:pPr eaLnBrk="1" hangingPunct="1">
              <a:defRPr/>
            </a:pPr>
            <a:r>
              <a:rPr lang="en-US" sz="4800" dirty="0" smtClean="0">
                <a:solidFill>
                  <a:srgbClr val="FF0000"/>
                </a:solidFill>
              </a:rPr>
              <a:t>The Book of Revelation</a:t>
            </a:r>
          </a:p>
        </p:txBody>
      </p:sp>
      <p:sp>
        <p:nvSpPr>
          <p:cNvPr id="119811" name="Rectangle 3"/>
          <p:cNvSpPr>
            <a:spLocks noGrp="1" noChangeArrowheads="1"/>
          </p:cNvSpPr>
          <p:nvPr>
            <p:ph type="subTitle" idx="1"/>
          </p:nvPr>
        </p:nvSpPr>
        <p:spPr>
          <a:xfrm>
            <a:off x="1371600" y="3429000"/>
            <a:ext cx="6400800" cy="1676400"/>
          </a:xfrm>
        </p:spPr>
        <p:txBody>
          <a:bodyPr>
            <a:noAutofit/>
          </a:bodyPr>
          <a:lstStyle/>
          <a:p>
            <a:pPr>
              <a:lnSpc>
                <a:spcPct val="90000"/>
              </a:lnSpc>
              <a:defRPr/>
            </a:pPr>
            <a:r>
              <a:rPr lang="en-US" sz="3600" b="1" dirty="0" smtClean="0">
                <a:solidFill>
                  <a:schemeClr val="bg2">
                    <a:lumMod val="25000"/>
                  </a:schemeClr>
                </a:solidFill>
                <a:effectLst>
                  <a:outerShdw blurRad="38100" dist="38100" dir="2700000" algn="tl">
                    <a:srgbClr val="000000">
                      <a:alpha val="43137"/>
                    </a:srgbClr>
                  </a:outerShdw>
                </a:effectLst>
              </a:rPr>
              <a:t>	“</a:t>
            </a:r>
            <a:r>
              <a:rPr lang="en-US" sz="3600" b="1" i="1" dirty="0" smtClean="0">
                <a:solidFill>
                  <a:schemeClr val="bg2">
                    <a:lumMod val="25000"/>
                  </a:schemeClr>
                </a:solidFill>
                <a:effectLst>
                  <a:outerShdw blurRad="38100" dist="38100" dir="2700000" algn="tl">
                    <a:srgbClr val="000000">
                      <a:alpha val="43137"/>
                    </a:srgbClr>
                  </a:outerShdw>
                </a:effectLst>
              </a:rPr>
              <a:t>. . . </a:t>
            </a:r>
            <a:r>
              <a:rPr lang="en-US" sz="3600" b="1" i="1" dirty="0">
                <a:solidFill>
                  <a:schemeClr val="bg2">
                    <a:lumMod val="25000"/>
                  </a:schemeClr>
                </a:solidFill>
                <a:effectLst>
                  <a:outerShdw blurRad="38100" dist="38100" dir="2700000" algn="tl">
                    <a:srgbClr val="000000">
                      <a:alpha val="43137"/>
                    </a:srgbClr>
                  </a:outerShdw>
                </a:effectLst>
              </a:rPr>
              <a:t>will show you things which must be hereafter.” </a:t>
            </a:r>
            <a:r>
              <a:rPr lang="en-US" sz="3600" b="1" dirty="0" smtClean="0">
                <a:solidFill>
                  <a:schemeClr val="bg2">
                    <a:lumMod val="25000"/>
                  </a:schemeClr>
                </a:solidFill>
                <a:effectLst>
                  <a:outerShdw blurRad="38100" dist="38100" dir="2700000" algn="tl">
                    <a:srgbClr val="000000">
                      <a:alpha val="43137"/>
                    </a:srgbClr>
                  </a:outerShdw>
                </a:effectLst>
              </a:rPr>
              <a:t> (Revelation 4:1)</a:t>
            </a:r>
          </a:p>
        </p:txBody>
      </p:sp>
      <p:sp>
        <p:nvSpPr>
          <p:cNvPr id="3076" name="Text Box 4"/>
          <p:cNvSpPr txBox="1">
            <a:spLocks noChangeArrowheads="1"/>
          </p:cNvSpPr>
          <p:nvPr/>
        </p:nvSpPr>
        <p:spPr bwMode="auto">
          <a:xfrm>
            <a:off x="5943600" y="6400800"/>
            <a:ext cx="2971800" cy="276999"/>
          </a:xfrm>
          <a:prstGeom prst="rect">
            <a:avLst/>
          </a:prstGeom>
          <a:noFill/>
          <a:ln w="9525">
            <a:noFill/>
            <a:miter lim="800000"/>
            <a:headEnd/>
            <a:tailEnd/>
          </a:ln>
        </p:spPr>
        <p:txBody>
          <a:bodyPr wrap="square">
            <a:spAutoFit/>
          </a:bodyPr>
          <a:lstStyle/>
          <a:p>
            <a:pPr>
              <a:spcBef>
                <a:spcPct val="50000"/>
              </a:spcBef>
            </a:pPr>
            <a:r>
              <a:rPr lang="en-US" sz="1200" dirty="0">
                <a:solidFill>
                  <a:schemeClr val="tx2"/>
                </a:solidFill>
              </a:rPr>
              <a:t>All rights reserved. Cooper P Abrams III</a:t>
            </a:r>
          </a:p>
        </p:txBody>
      </p:sp>
      <p:sp>
        <p:nvSpPr>
          <p:cNvPr id="5" name="TextBox 4"/>
          <p:cNvSpPr txBox="1"/>
          <p:nvPr/>
        </p:nvSpPr>
        <p:spPr>
          <a:xfrm>
            <a:off x="2667000" y="2133600"/>
            <a:ext cx="4419600" cy="646331"/>
          </a:xfrm>
          <a:prstGeom prst="rect">
            <a:avLst/>
          </a:prstGeom>
          <a:noFill/>
        </p:spPr>
        <p:txBody>
          <a:bodyPr wrap="square" rtlCol="0">
            <a:spAutoFit/>
          </a:bodyPr>
          <a:lstStyle/>
          <a:p>
            <a:r>
              <a:rPr lang="en-US" sz="3600" dirty="0" smtClean="0">
                <a:solidFill>
                  <a:srgbClr val="FFFF00"/>
                </a:solidFill>
                <a:effectLst>
                  <a:outerShdw blurRad="38100" dist="38100" dir="2700000" algn="tl">
                    <a:srgbClr val="000000">
                      <a:alpha val="43137"/>
                    </a:srgbClr>
                  </a:outerShdw>
                </a:effectLst>
              </a:rPr>
              <a:t>Chapter 4:1-11</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4" name="Object 2"/>
          <p:cNvGraphicFramePr>
            <a:graphicFrameLocks noChangeAspect="1"/>
          </p:cNvGraphicFramePr>
          <p:nvPr/>
        </p:nvGraphicFramePr>
        <p:xfrm>
          <a:off x="0" y="-170234"/>
          <a:ext cx="9144000" cy="7198468"/>
        </p:xfrm>
        <a:graphic>
          <a:graphicData uri="http://schemas.openxmlformats.org/presentationml/2006/ole">
            <mc:AlternateContent xmlns:mc="http://schemas.openxmlformats.org/markup-compatibility/2006">
              <mc:Choice xmlns:v="urn:schemas-microsoft-com:vml" Requires="v">
                <p:oleObj spid="_x0000_s23562" name="Acrobat Document" r:id="rId3" imgW="8057951" imgH="6343498" progId="AcroExch.Document.7">
                  <p:embed/>
                </p:oleObj>
              </mc:Choice>
              <mc:Fallback>
                <p:oleObj name="Acrobat Document" r:id="rId3" imgW="8057951" imgH="6343498" progId="AcroExch.Document.7">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70234"/>
                        <a:ext cx="9144000" cy="7198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ribmap.jpg"/>
          <p:cNvPicPr>
            <a:picLocks noChangeAspect="1"/>
          </p:cNvPicPr>
          <p:nvPr/>
        </p:nvPicPr>
        <p:blipFill>
          <a:blip r:embed="rId2"/>
          <a:stretch>
            <a:fillRect/>
          </a:stretch>
        </p:blipFill>
        <p:spPr>
          <a:xfrm>
            <a:off x="87173" y="1371600"/>
            <a:ext cx="8880652" cy="434340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0"/>
            <a:duotone>
              <a:schemeClr val="bg2">
                <a:shade val="30000"/>
                <a:satMod val="455000"/>
              </a:schemeClr>
              <a:schemeClr val="bg2">
                <a:tint val="95000"/>
                <a:satMod val="120000"/>
              </a:schemeClr>
            </a:duotone>
            <a:lum/>
          </a:blip>
          <a:srcRect/>
          <a:stretch>
            <a:fillRect/>
          </a:stretch>
        </a:blipFill>
        <a:effectLst/>
      </p:bgPr>
    </p:bg>
    <p:spTree>
      <p:nvGrpSpPr>
        <p:cNvPr id="1" name=""/>
        <p:cNvGrpSpPr/>
        <p:nvPr/>
      </p:nvGrpSpPr>
      <p:grpSpPr>
        <a:xfrm>
          <a:off x="0" y="0"/>
          <a:ext cx="0" cy="0"/>
          <a:chOff x="0" y="0"/>
          <a:chExt cx="0" cy="0"/>
        </a:xfrm>
      </p:grpSpPr>
      <p:pic>
        <p:nvPicPr>
          <p:cNvPr id="37" name="Picture 36" descr="Revchart2.gif"/>
          <p:cNvPicPr>
            <a:picLocks noChangeAspect="1"/>
          </p:cNvPicPr>
          <p:nvPr/>
        </p:nvPicPr>
        <p:blipFill>
          <a:blip r:embed="rId3"/>
          <a:stretch>
            <a:fillRect/>
          </a:stretch>
        </p:blipFill>
        <p:spPr>
          <a:xfrm>
            <a:off x="381000" y="762000"/>
            <a:ext cx="8568386" cy="4571999"/>
          </a:xfrm>
          <a:prstGeom prst="rect">
            <a:avLst/>
          </a:prstGeom>
        </p:spPr>
      </p:pic>
      <p:sp>
        <p:nvSpPr>
          <p:cNvPr id="2" name="Right Arrow 1"/>
          <p:cNvSpPr/>
          <p:nvPr/>
        </p:nvSpPr>
        <p:spPr>
          <a:xfrm rot="10800000">
            <a:off x="152400" y="4267200"/>
            <a:ext cx="870205" cy="242316"/>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00"/>
              </a:solidFill>
            </a:endParaRPr>
          </a:p>
        </p:txBody>
      </p:sp>
      <p:sp>
        <p:nvSpPr>
          <p:cNvPr id="3" name="Right Arrow 2"/>
          <p:cNvSpPr/>
          <p:nvPr/>
        </p:nvSpPr>
        <p:spPr>
          <a:xfrm>
            <a:off x="7696200" y="4168788"/>
            <a:ext cx="914400" cy="242316"/>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3" name="Object 3"/>
          <p:cNvGraphicFramePr>
            <a:graphicFrameLocks noChangeAspect="1"/>
          </p:cNvGraphicFramePr>
          <p:nvPr>
            <p:extLst>
              <p:ext uri="{D42A27DB-BD31-4B8C-83A1-F6EECF244321}">
                <p14:modId xmlns:p14="http://schemas.microsoft.com/office/powerpoint/2010/main" val="3677667974"/>
              </p:ext>
            </p:extLst>
          </p:nvPr>
        </p:nvGraphicFramePr>
        <p:xfrm>
          <a:off x="152400" y="1066800"/>
          <a:ext cx="8991600" cy="3733800"/>
        </p:xfrm>
        <a:graphic>
          <a:graphicData uri="http://schemas.openxmlformats.org/presentationml/2006/ole">
            <mc:AlternateContent xmlns:mc="http://schemas.openxmlformats.org/markup-compatibility/2006">
              <mc:Choice xmlns:v="urn:schemas-microsoft-com:vml" Requires="v">
                <p:oleObj spid="_x0000_s10251" name="Document" r:id="rId3" imgW="5705280" imgH="1990440" progId="WP11Doc">
                  <p:link updateAutomatic="1"/>
                </p:oleObj>
              </mc:Choice>
              <mc:Fallback>
                <p:oleObj name="Document" r:id="rId3" imgW="5705280" imgH="1990440" progId="WP11Doc">
                  <p:link updateAutomatic="1"/>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066800"/>
                        <a:ext cx="8991600"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atesofHeaven.jpg"/>
          <p:cNvPicPr>
            <a:picLocks noChangeAspect="1"/>
          </p:cNvPicPr>
          <p:nvPr/>
        </p:nvPicPr>
        <p:blipFill>
          <a:blip r:embed="rId2"/>
          <a:stretch>
            <a:fillRect/>
          </a:stretch>
        </p:blipFill>
        <p:spPr>
          <a:xfrm>
            <a:off x="-304800" y="0"/>
            <a:ext cx="9637450" cy="6941658"/>
          </a:xfrm>
          <a:prstGeom prst="rect">
            <a:avLst/>
          </a:prstGeom>
        </p:spPr>
      </p:pic>
      <p:sp>
        <p:nvSpPr>
          <p:cNvPr id="4" name="TextBox 3"/>
          <p:cNvSpPr txBox="1"/>
          <p:nvPr/>
        </p:nvSpPr>
        <p:spPr>
          <a:xfrm>
            <a:off x="228600" y="3733800"/>
            <a:ext cx="8458200" cy="3046988"/>
          </a:xfrm>
          <a:prstGeom prst="rect">
            <a:avLst/>
          </a:prstGeom>
          <a:noFill/>
        </p:spPr>
        <p:txBody>
          <a:bodyPr wrap="square" rtlCol="0">
            <a:spAutoFit/>
          </a:bodyPr>
          <a:lstStyle/>
          <a:p>
            <a:r>
              <a:rPr lang="en-US" sz="3200" dirty="0" smtClean="0">
                <a:solidFill>
                  <a:srgbClr val="71DAFF"/>
                </a:solidFill>
                <a:effectLst>
                  <a:outerShdw blurRad="38100" dist="38100" dir="2700000" algn="tl">
                    <a:srgbClr val="000000">
                      <a:alpha val="43137"/>
                    </a:srgbClr>
                  </a:outerShdw>
                </a:effectLst>
              </a:rPr>
              <a:t>“</a:t>
            </a:r>
            <a:r>
              <a:rPr lang="en-US" sz="3200" b="1" dirty="0" smtClean="0">
                <a:solidFill>
                  <a:srgbClr val="71DAFF"/>
                </a:solidFill>
                <a:effectLst>
                  <a:outerShdw blurRad="38100" dist="38100" dir="2700000" algn="tl">
                    <a:srgbClr val="000000">
                      <a:alpha val="43137"/>
                    </a:srgbClr>
                  </a:outerShdw>
                </a:effectLst>
              </a:rPr>
              <a:t>After this I looked, and, behold, a door was opened in heaven: and the first voice which I heard was as it were of a trumpet talking with me; which said, Come up hither, and I will shew thee things which must be hereafter. “ (Revelation 4:1)</a:t>
            </a:r>
            <a:endParaRPr lang="en-US" sz="3200" b="1" dirty="0">
              <a:solidFill>
                <a:srgbClr val="71DAFF"/>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Bema_Seat1.jpg"/>
          <p:cNvPicPr>
            <a:picLocks noChangeAspect="1"/>
          </p:cNvPicPr>
          <p:nvPr/>
        </p:nvPicPr>
        <p:blipFill>
          <a:blip r:embed="rId2"/>
          <a:stretch>
            <a:fillRect/>
          </a:stretch>
        </p:blipFill>
        <p:spPr>
          <a:xfrm>
            <a:off x="1066800" y="-1"/>
            <a:ext cx="6857999" cy="6858001"/>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Overview.jpg"/>
          <p:cNvPicPr>
            <a:picLocks noChangeAspect="1"/>
          </p:cNvPicPr>
          <p:nvPr/>
        </p:nvPicPr>
        <p:blipFill>
          <a:blip r:embed="rId2"/>
          <a:stretch>
            <a:fillRect/>
          </a:stretch>
        </p:blipFill>
        <p:spPr>
          <a:xfrm>
            <a:off x="0" y="0"/>
            <a:ext cx="9147200" cy="6857999"/>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381000"/>
            <a:ext cx="8077200" cy="6001643"/>
          </a:xfrm>
          <a:prstGeom prst="rect">
            <a:avLst/>
          </a:prstGeom>
          <a:noFill/>
        </p:spPr>
        <p:txBody>
          <a:bodyPr wrap="square" rtlCol="0">
            <a:spAutoFit/>
          </a:bodyPr>
          <a:lstStyle/>
          <a:p>
            <a:r>
              <a:rPr lang="en-US" sz="1600" dirty="0" smtClean="0">
                <a:solidFill>
                  <a:schemeClr val="bg2">
                    <a:lumMod val="10000"/>
                  </a:schemeClr>
                </a:solidFill>
                <a:effectLst>
                  <a:outerShdw blurRad="38100" dist="38100" dir="2700000" algn="tl">
                    <a:srgbClr val="000000">
                      <a:alpha val="43137"/>
                    </a:srgbClr>
                  </a:outerShdw>
                </a:effectLst>
              </a:rPr>
              <a:t>The Five Crowns – Reward received at the BEMA</a:t>
            </a:r>
          </a:p>
          <a:p>
            <a:endParaRPr lang="en-US" sz="1600" dirty="0" smtClean="0">
              <a:solidFill>
                <a:schemeClr val="bg2">
                  <a:lumMod val="10000"/>
                </a:schemeClr>
              </a:solidFill>
              <a:effectLst>
                <a:outerShdw blurRad="38100" dist="38100" dir="2700000" algn="tl">
                  <a:srgbClr val="000000">
                    <a:alpha val="43137"/>
                  </a:srgbClr>
                </a:outerShdw>
              </a:effectLst>
            </a:endParaRPr>
          </a:p>
          <a:p>
            <a:r>
              <a:rPr lang="en-US" sz="1600" dirty="0" smtClean="0">
                <a:solidFill>
                  <a:schemeClr val="bg2">
                    <a:lumMod val="10000"/>
                  </a:schemeClr>
                </a:solidFill>
                <a:effectLst>
                  <a:outerShdw blurRad="38100" dist="38100" dir="2700000" algn="tl">
                    <a:srgbClr val="000000">
                      <a:alpha val="43137"/>
                    </a:srgbClr>
                  </a:outerShdw>
                </a:effectLst>
              </a:rPr>
              <a:t>	</a:t>
            </a:r>
            <a:r>
              <a:rPr lang="en-US" sz="1600" b="1" u="sng" dirty="0" smtClean="0">
                <a:solidFill>
                  <a:srgbClr val="0070C0"/>
                </a:solidFill>
                <a:effectLst>
                  <a:outerShdw blurRad="38100" dist="38100" dir="2700000" algn="tl">
                    <a:srgbClr val="000000">
                      <a:alpha val="43137"/>
                    </a:srgbClr>
                  </a:outerShdw>
                </a:effectLst>
              </a:rPr>
              <a:t>The Incorruptible Crown</a:t>
            </a:r>
            <a:r>
              <a:rPr lang="en-US" sz="1600" i="1" dirty="0" smtClean="0">
                <a:solidFill>
                  <a:schemeClr val="bg2">
                    <a:lumMod val="10000"/>
                  </a:schemeClr>
                </a:solidFill>
                <a:effectLst>
                  <a:outerShdw blurRad="38100" dist="38100" dir="2700000" algn="tl">
                    <a:srgbClr val="000000">
                      <a:alpha val="43137"/>
                    </a:srgbClr>
                  </a:outerShdw>
                </a:effectLst>
              </a:rPr>
              <a:t>.    “Know ye not that they which run in a race run all, but one received the prize? So run, that ye may obtain. And every man that striveth for the mastery is temperate in all things. Now they do it to obtain a corruptible crown; but we an incorruptible.” (1 Corinthians 9:24-25)</a:t>
            </a:r>
          </a:p>
          <a:p>
            <a:r>
              <a:rPr lang="en-US" sz="1600" dirty="0" smtClean="0">
                <a:solidFill>
                  <a:schemeClr val="bg2">
                    <a:lumMod val="10000"/>
                  </a:schemeClr>
                </a:solidFill>
                <a:effectLst>
                  <a:outerShdw blurRad="38100" dist="38100" dir="2700000" algn="tl">
                    <a:srgbClr val="000000">
                      <a:alpha val="43137"/>
                    </a:srgbClr>
                  </a:outerShdw>
                </a:effectLst>
              </a:rPr>
              <a:t>	</a:t>
            </a:r>
          </a:p>
          <a:p>
            <a:r>
              <a:rPr lang="en-US" sz="1600" dirty="0" smtClean="0">
                <a:solidFill>
                  <a:schemeClr val="bg2">
                    <a:lumMod val="10000"/>
                  </a:schemeClr>
                </a:solidFill>
                <a:effectLst>
                  <a:outerShdw blurRad="38100" dist="38100" dir="2700000" algn="tl">
                    <a:srgbClr val="000000">
                      <a:alpha val="43137"/>
                    </a:srgbClr>
                  </a:outerShdw>
                </a:effectLst>
              </a:rPr>
              <a:t>	</a:t>
            </a:r>
            <a:r>
              <a:rPr lang="en-US" sz="1600" u="sng" dirty="0" smtClean="0">
                <a:solidFill>
                  <a:srgbClr val="0070C0"/>
                </a:solidFill>
                <a:effectLst>
                  <a:outerShdw blurRad="38100" dist="38100" dir="2700000" algn="tl">
                    <a:srgbClr val="000000">
                      <a:alpha val="43137"/>
                    </a:srgbClr>
                  </a:outerShdw>
                </a:effectLst>
              </a:rPr>
              <a:t>The Crown of Rejoicing</a:t>
            </a:r>
            <a:r>
              <a:rPr lang="en-US" sz="1600" dirty="0" smtClean="0">
                <a:solidFill>
                  <a:srgbClr val="0070C0"/>
                </a:solidFill>
                <a:effectLst>
                  <a:outerShdw blurRad="38100" dist="38100" dir="2700000" algn="tl">
                    <a:srgbClr val="000000">
                      <a:alpha val="43137"/>
                    </a:srgbClr>
                  </a:outerShdw>
                </a:effectLst>
              </a:rPr>
              <a:t>.   </a:t>
            </a:r>
            <a:r>
              <a:rPr lang="en-US" sz="1600" i="1" dirty="0" smtClean="0">
                <a:solidFill>
                  <a:schemeClr val="bg2">
                    <a:lumMod val="10000"/>
                  </a:schemeClr>
                </a:solidFill>
                <a:effectLst>
                  <a:outerShdw blurRad="38100" dist="38100" dir="2700000" algn="tl">
                    <a:srgbClr val="000000">
                      <a:alpha val="43137"/>
                    </a:srgbClr>
                  </a:outerShdw>
                </a:effectLst>
              </a:rPr>
              <a:t>‘For what is our hope, or joy, or crown of rejoicing? Are not even ye in the presence of our Lord Jesus Christ at his coming?”  (1 Thessalonians 2:19)</a:t>
            </a:r>
          </a:p>
          <a:p>
            <a:r>
              <a:rPr lang="en-US" sz="1600" dirty="0" smtClean="0">
                <a:solidFill>
                  <a:schemeClr val="bg2">
                    <a:lumMod val="10000"/>
                  </a:schemeClr>
                </a:solidFill>
                <a:effectLst>
                  <a:outerShdw blurRad="38100" dist="38100" dir="2700000" algn="tl">
                    <a:srgbClr val="000000">
                      <a:alpha val="43137"/>
                    </a:srgbClr>
                  </a:outerShdw>
                </a:effectLst>
              </a:rPr>
              <a:t>	</a:t>
            </a:r>
          </a:p>
          <a:p>
            <a:r>
              <a:rPr lang="en-US" sz="1600" dirty="0" smtClean="0">
                <a:solidFill>
                  <a:schemeClr val="bg2">
                    <a:lumMod val="10000"/>
                  </a:schemeClr>
                </a:solidFill>
                <a:effectLst>
                  <a:outerShdw blurRad="38100" dist="38100" dir="2700000" algn="tl">
                    <a:srgbClr val="000000">
                      <a:alpha val="43137"/>
                    </a:srgbClr>
                  </a:outerShdw>
                </a:effectLst>
              </a:rPr>
              <a:t>	</a:t>
            </a:r>
            <a:r>
              <a:rPr lang="en-US" sz="1600" u="sng" dirty="0" smtClean="0">
                <a:solidFill>
                  <a:srgbClr val="0070C0"/>
                </a:solidFill>
                <a:effectLst>
                  <a:outerShdw blurRad="38100" dist="38100" dir="2700000" algn="tl">
                    <a:srgbClr val="000000">
                      <a:alpha val="43137"/>
                    </a:srgbClr>
                  </a:outerShdw>
                </a:effectLst>
              </a:rPr>
              <a:t>The Crown of Righteousness</a:t>
            </a:r>
            <a:r>
              <a:rPr lang="en-US" sz="1600" i="1" dirty="0" smtClean="0">
                <a:solidFill>
                  <a:schemeClr val="bg2">
                    <a:lumMod val="10000"/>
                  </a:schemeClr>
                </a:solidFill>
                <a:effectLst>
                  <a:outerShdw blurRad="38100" dist="38100" dir="2700000" algn="tl">
                    <a:srgbClr val="000000">
                      <a:alpha val="43137"/>
                    </a:srgbClr>
                  </a:outerShdw>
                </a:effectLst>
              </a:rPr>
              <a:t>.    “I have fought a good fight, I have finished my course, I have kept the faith: Henceforth there is laid up for me a crown of righteousness, which the Lord, the righteous judge, shall give me at that day: and not to me only, but unto all them also that love his appearing.”  (2 Timothy 4:7-8)</a:t>
            </a:r>
          </a:p>
          <a:p>
            <a:r>
              <a:rPr lang="en-US" sz="1600" dirty="0" smtClean="0">
                <a:solidFill>
                  <a:schemeClr val="bg2">
                    <a:lumMod val="10000"/>
                  </a:schemeClr>
                </a:solidFill>
                <a:effectLst>
                  <a:outerShdw blurRad="38100" dist="38100" dir="2700000" algn="tl">
                    <a:srgbClr val="000000">
                      <a:alpha val="43137"/>
                    </a:srgbClr>
                  </a:outerShdw>
                </a:effectLst>
              </a:rPr>
              <a:t>	</a:t>
            </a:r>
          </a:p>
          <a:p>
            <a:r>
              <a:rPr lang="en-US" sz="1600" dirty="0" smtClean="0">
                <a:solidFill>
                  <a:schemeClr val="bg2">
                    <a:lumMod val="10000"/>
                  </a:schemeClr>
                </a:solidFill>
                <a:effectLst>
                  <a:outerShdw blurRad="38100" dist="38100" dir="2700000" algn="tl">
                    <a:srgbClr val="000000">
                      <a:alpha val="43137"/>
                    </a:srgbClr>
                  </a:outerShdw>
                </a:effectLst>
              </a:rPr>
              <a:t>	</a:t>
            </a:r>
            <a:r>
              <a:rPr lang="en-US" sz="1600" u="sng" dirty="0" smtClean="0">
                <a:solidFill>
                  <a:srgbClr val="0070C0"/>
                </a:solidFill>
                <a:effectLst>
                  <a:outerShdw blurRad="38100" dist="38100" dir="2700000" algn="tl">
                    <a:srgbClr val="000000">
                      <a:alpha val="43137"/>
                    </a:srgbClr>
                  </a:outerShdw>
                </a:effectLst>
              </a:rPr>
              <a:t>The Crown of Life</a:t>
            </a:r>
            <a:r>
              <a:rPr lang="en-US" sz="1600" i="1" dirty="0" smtClean="0">
                <a:solidFill>
                  <a:schemeClr val="bg2">
                    <a:lumMod val="10000"/>
                  </a:schemeClr>
                </a:solidFill>
                <a:effectLst>
                  <a:outerShdw blurRad="38100" dist="38100" dir="2700000" algn="tl">
                    <a:srgbClr val="000000">
                      <a:alpha val="43137"/>
                    </a:srgbClr>
                  </a:outerShdw>
                </a:effectLst>
              </a:rPr>
              <a:t>.   “Blessed is the man that endureth temptation: for when he is tried, he shall receive the crown of life, which the Lord hath promised to them that love him.” (James 1:12)</a:t>
            </a:r>
          </a:p>
          <a:p>
            <a:endParaRPr lang="en-US" sz="1600" dirty="0" smtClean="0">
              <a:solidFill>
                <a:schemeClr val="bg2">
                  <a:lumMod val="10000"/>
                </a:schemeClr>
              </a:solidFill>
              <a:effectLst>
                <a:outerShdw blurRad="38100" dist="38100" dir="2700000" algn="tl">
                  <a:srgbClr val="000000">
                    <a:alpha val="43137"/>
                  </a:srgbClr>
                </a:outerShdw>
              </a:effectLst>
            </a:endParaRPr>
          </a:p>
          <a:p>
            <a:r>
              <a:rPr lang="en-US" sz="1600" dirty="0" smtClean="0">
                <a:solidFill>
                  <a:schemeClr val="bg2">
                    <a:lumMod val="10000"/>
                  </a:schemeClr>
                </a:solidFill>
                <a:effectLst>
                  <a:outerShdw blurRad="38100" dist="38100" dir="2700000" algn="tl">
                    <a:srgbClr val="000000">
                      <a:alpha val="43137"/>
                    </a:srgbClr>
                  </a:outerShdw>
                </a:effectLst>
              </a:rPr>
              <a:t>	</a:t>
            </a:r>
            <a:r>
              <a:rPr lang="en-US" sz="1600" u="sng" dirty="0" smtClean="0">
                <a:solidFill>
                  <a:srgbClr val="0070C0"/>
                </a:solidFill>
                <a:effectLst>
                  <a:outerShdw blurRad="38100" dist="38100" dir="2700000" algn="tl">
                    <a:srgbClr val="000000">
                      <a:alpha val="43137"/>
                    </a:srgbClr>
                  </a:outerShdw>
                </a:effectLst>
              </a:rPr>
              <a:t>The Crown of Glory</a:t>
            </a:r>
            <a:r>
              <a:rPr lang="en-US" sz="1600" i="1" dirty="0" smtClean="0">
                <a:solidFill>
                  <a:srgbClr val="0070C0"/>
                </a:solidFill>
                <a:effectLst>
                  <a:outerShdw blurRad="38100" dist="38100" dir="2700000" algn="tl">
                    <a:srgbClr val="000000">
                      <a:alpha val="43137"/>
                    </a:srgbClr>
                  </a:outerShdw>
                </a:effectLst>
              </a:rPr>
              <a:t>.  </a:t>
            </a:r>
            <a:r>
              <a:rPr lang="en-US" sz="1600" i="1" dirty="0" smtClean="0">
                <a:solidFill>
                  <a:schemeClr val="bg2">
                    <a:lumMod val="10000"/>
                  </a:schemeClr>
                </a:solidFill>
                <a:effectLst>
                  <a:outerShdw blurRad="38100" dist="38100" dir="2700000" algn="tl">
                    <a:srgbClr val="000000">
                      <a:alpha val="43137"/>
                    </a:srgbClr>
                  </a:outerShdw>
                </a:effectLst>
              </a:rPr>
              <a:t>“Feed the flock of God which is among you, taking the oversight thereof, not by constraint, but willingly; not for filthy lucre, but of a ready mind;  Neither as being lords over God's heritage, but being ensamples to the flock.  And when the chief Shepherd shall appear, ye shall receive a crown of glory that fadeth not away.” (1 Peter 5:2-4)</a:t>
            </a:r>
          </a:p>
          <a:p>
            <a:endParaRPr lang="en-US" sz="1600" dirty="0">
              <a:solidFill>
                <a:schemeClr val="bg2">
                  <a:lumMod val="10000"/>
                </a:schemeClr>
              </a:solidFill>
              <a:effectLst>
                <a:outerShdw blurRad="38100" dist="38100" dir="2700000" algn="tl">
                  <a:srgbClr val="000000">
                    <a:alpha val="43137"/>
                  </a:srgbClr>
                </a:outerShdw>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great_banquet.jpg"/>
          <p:cNvPicPr>
            <a:picLocks noChangeAspect="1"/>
          </p:cNvPicPr>
          <p:nvPr/>
        </p:nvPicPr>
        <p:blipFill>
          <a:blip r:embed="rId2"/>
          <a:stretch>
            <a:fillRect/>
          </a:stretch>
        </p:blipFill>
        <p:spPr>
          <a:xfrm>
            <a:off x="1702318" y="304800"/>
            <a:ext cx="6016321" cy="5410199"/>
          </a:xfrm>
          <a:prstGeom prst="rect">
            <a:avLst/>
          </a:prstGeom>
        </p:spPr>
      </p:pic>
      <p:sp>
        <p:nvSpPr>
          <p:cNvPr id="3" name="TextBox 2"/>
          <p:cNvSpPr txBox="1"/>
          <p:nvPr/>
        </p:nvSpPr>
        <p:spPr>
          <a:xfrm>
            <a:off x="1371600" y="5714999"/>
            <a:ext cx="6858000" cy="461665"/>
          </a:xfrm>
          <a:prstGeom prst="rect">
            <a:avLst/>
          </a:prstGeom>
          <a:noFill/>
        </p:spPr>
        <p:txBody>
          <a:bodyPr wrap="square" rtlCol="0">
            <a:spAutoFit/>
          </a:bodyPr>
          <a:lstStyle/>
          <a:p>
            <a:r>
              <a:rPr lang="en-US" sz="2400" dirty="0" smtClean="0">
                <a:solidFill>
                  <a:schemeClr val="tx1">
                    <a:lumMod val="65000"/>
                    <a:lumOff val="35000"/>
                  </a:schemeClr>
                </a:solidFill>
                <a:effectLst>
                  <a:outerShdw blurRad="38100" dist="38100" dir="2700000" algn="tl">
                    <a:srgbClr val="000000">
                      <a:alpha val="43137"/>
                    </a:srgbClr>
                  </a:outerShdw>
                </a:effectLst>
              </a:rPr>
              <a:t>The Marriage Supper of the Lamb  (Rev. 19:9)</a:t>
            </a:r>
            <a:endParaRPr lang="en-US" sz="2400" dirty="0">
              <a:solidFill>
                <a:schemeClr val="tx1">
                  <a:lumMod val="65000"/>
                  <a:lumOff val="35000"/>
                </a:schemeClr>
              </a:solidFill>
              <a:effectLst>
                <a:outerShdw blurRad="38100" dist="38100" dir="2700000" algn="tl">
                  <a:srgbClr val="000000">
                    <a:alpha val="43137"/>
                  </a:srgbClr>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hroneRoom.jpg"/>
          <p:cNvPicPr>
            <a:picLocks noChangeAspect="1"/>
          </p:cNvPicPr>
          <p:nvPr/>
        </p:nvPicPr>
        <p:blipFill>
          <a:blip r:embed="rId2"/>
          <a:stretch>
            <a:fillRect/>
          </a:stretch>
        </p:blipFill>
        <p:spPr>
          <a:xfrm>
            <a:off x="0" y="0"/>
            <a:ext cx="9144000" cy="6857999"/>
          </a:xfrm>
          <a:prstGeom prst="rect">
            <a:avLst/>
          </a:prstGeom>
        </p:spPr>
      </p:pic>
      <p:sp>
        <p:nvSpPr>
          <p:cNvPr id="5" name="TextBox 4"/>
          <p:cNvSpPr txBox="1"/>
          <p:nvPr/>
        </p:nvSpPr>
        <p:spPr>
          <a:xfrm>
            <a:off x="2667000" y="5943600"/>
            <a:ext cx="3657600" cy="584775"/>
          </a:xfrm>
          <a:prstGeom prst="rect">
            <a:avLst/>
          </a:prstGeom>
          <a:noFill/>
        </p:spPr>
        <p:txBody>
          <a:bodyPr wrap="square" rtlCol="0">
            <a:spAutoFit/>
          </a:bodyPr>
          <a:lstStyle/>
          <a:p>
            <a:r>
              <a:rPr lang="en-US" sz="3200" dirty="0" smtClean="0">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2700000" scaled="1"/>
                  <a:tileRect/>
                </a:gradFill>
                <a:effectLst>
                  <a:outerShdw blurRad="38100" dist="38100" dir="2700000" algn="tl">
                    <a:srgbClr val="000000">
                      <a:alpha val="43137"/>
                    </a:srgbClr>
                  </a:outerShdw>
                </a:effectLst>
              </a:rPr>
              <a:t>The Throne of God </a:t>
            </a:r>
            <a:endParaRPr lang="en-US" sz="3200" dirty="0">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2700000" scaled="1"/>
                <a:tileRect/>
              </a:gradFill>
              <a:effectLst>
                <a:outerShdw blurRad="38100" dist="38100" dir="2700000" algn="tl">
                  <a:srgbClr val="000000">
                    <a:alpha val="43137"/>
                  </a:srgbClr>
                </a:outerShdw>
              </a:effectLst>
            </a:endParaRPr>
          </a:p>
        </p:txBody>
      </p:sp>
      <p:sp>
        <p:nvSpPr>
          <p:cNvPr id="6" name="TextBox 5"/>
          <p:cNvSpPr txBox="1"/>
          <p:nvPr/>
        </p:nvSpPr>
        <p:spPr>
          <a:xfrm>
            <a:off x="533400" y="228600"/>
            <a:ext cx="7543800" cy="1200329"/>
          </a:xfrm>
          <a:prstGeom prst="rect">
            <a:avLst/>
          </a:prstGeom>
          <a:noFill/>
        </p:spPr>
        <p:txBody>
          <a:bodyPr wrap="square" rtlCol="0">
            <a:spAutoFit/>
          </a:bodyPr>
          <a:lstStyle/>
          <a:p>
            <a:r>
              <a:rPr lang="en-US" dirty="0" smtClean="0">
                <a:solidFill>
                  <a:schemeClr val="bg1"/>
                </a:solidFill>
              </a:rPr>
              <a:t>	</a:t>
            </a:r>
            <a:r>
              <a:rPr lang="en-US" sz="2400" dirty="0" smtClean="0">
                <a:solidFill>
                  <a:schemeClr val="bg1"/>
                </a:solidFill>
              </a:rPr>
              <a:t>“And immediately I was in the spirit: and, behold, a throne was set in heaven, and one sat on the throne.” (Revelation 4:2)</a:t>
            </a:r>
            <a:endParaRPr lang="en-US" sz="2400" dirty="0">
              <a:solidFill>
                <a:schemeClr val="bg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hroneRoom.jpg"/>
          <p:cNvPicPr>
            <a:picLocks noChangeAspect="1"/>
          </p:cNvPicPr>
          <p:nvPr/>
        </p:nvPicPr>
        <p:blipFill>
          <a:blip r:embed="rId2"/>
          <a:stretch>
            <a:fillRect/>
          </a:stretch>
        </p:blipFill>
        <p:spPr>
          <a:xfrm>
            <a:off x="0" y="0"/>
            <a:ext cx="9144000" cy="6857999"/>
          </a:xfrm>
          <a:prstGeom prst="rect">
            <a:avLst/>
          </a:prstGeom>
        </p:spPr>
      </p:pic>
      <p:sp>
        <p:nvSpPr>
          <p:cNvPr id="5" name="TextBox 4"/>
          <p:cNvSpPr txBox="1"/>
          <p:nvPr/>
        </p:nvSpPr>
        <p:spPr>
          <a:xfrm>
            <a:off x="2667000" y="5943600"/>
            <a:ext cx="3657600" cy="584775"/>
          </a:xfrm>
          <a:prstGeom prst="rect">
            <a:avLst/>
          </a:prstGeom>
          <a:noFill/>
        </p:spPr>
        <p:txBody>
          <a:bodyPr wrap="square" rtlCol="0">
            <a:spAutoFit/>
          </a:bodyPr>
          <a:lstStyle/>
          <a:p>
            <a:r>
              <a:rPr lang="en-US" sz="3200" dirty="0" smtClean="0">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2700000" scaled="1"/>
                  <a:tileRect/>
                </a:gradFill>
                <a:effectLst>
                  <a:outerShdw blurRad="38100" dist="38100" dir="2700000" algn="tl">
                    <a:srgbClr val="000000">
                      <a:alpha val="43137"/>
                    </a:srgbClr>
                  </a:outerShdw>
                </a:effectLst>
              </a:rPr>
              <a:t>The Throne of God </a:t>
            </a:r>
            <a:endParaRPr lang="en-US" sz="3200" dirty="0">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2700000" scaled="1"/>
                <a:tileRect/>
              </a:gradFill>
              <a:effectLst>
                <a:outerShdw blurRad="38100" dist="38100" dir="2700000" algn="tl">
                  <a:srgbClr val="000000">
                    <a:alpha val="43137"/>
                  </a:srgbClr>
                </a:outerShdw>
              </a:effectLst>
            </a:endParaRPr>
          </a:p>
        </p:txBody>
      </p:sp>
      <p:sp>
        <p:nvSpPr>
          <p:cNvPr id="6" name="TextBox 5"/>
          <p:cNvSpPr txBox="1"/>
          <p:nvPr/>
        </p:nvSpPr>
        <p:spPr>
          <a:xfrm>
            <a:off x="533400" y="228600"/>
            <a:ext cx="7543800" cy="369332"/>
          </a:xfrm>
          <a:prstGeom prst="rect">
            <a:avLst/>
          </a:prstGeom>
          <a:noFill/>
        </p:spPr>
        <p:txBody>
          <a:bodyPr wrap="square" rtlCol="0">
            <a:spAutoFit/>
          </a:bodyPr>
          <a:lstStyle/>
          <a:p>
            <a:r>
              <a:rPr lang="en-US" dirty="0" smtClean="0">
                <a:solidFill>
                  <a:schemeClr val="bg1"/>
                </a:solidFill>
              </a:rPr>
              <a:t>	</a:t>
            </a:r>
            <a:endParaRPr lang="en-US" sz="2400" dirty="0">
              <a:solidFill>
                <a:schemeClr val="bg1"/>
              </a:solidFill>
            </a:endParaRPr>
          </a:p>
        </p:txBody>
      </p:sp>
      <p:sp>
        <p:nvSpPr>
          <p:cNvPr id="3" name="TextBox 2"/>
          <p:cNvSpPr txBox="1"/>
          <p:nvPr/>
        </p:nvSpPr>
        <p:spPr>
          <a:xfrm>
            <a:off x="1295400" y="413266"/>
            <a:ext cx="6629400" cy="1600438"/>
          </a:xfrm>
          <a:prstGeom prst="rect">
            <a:avLst/>
          </a:prstGeom>
          <a:noFill/>
        </p:spPr>
        <p:txBody>
          <a:bodyPr wrap="square" rtlCol="0">
            <a:spAutoFit/>
          </a:bodyPr>
          <a:lstStyle/>
          <a:p>
            <a:r>
              <a:rPr lang="en-US" sz="2000" dirty="0">
                <a:solidFill>
                  <a:schemeClr val="bg1"/>
                </a:solidFill>
                <a:effectLst>
                  <a:outerShdw blurRad="38100" dist="38100" dir="2700000" algn="tl">
                    <a:srgbClr val="000000">
                      <a:alpha val="43137"/>
                    </a:srgbClr>
                  </a:outerShdw>
                </a:effectLst>
                <a:latin typeface="Adobe Fan Heiti Std B" pitchFamily="34" charset="-128"/>
                <a:ea typeface="Adobe Fan Heiti Std B" pitchFamily="34" charset="-128"/>
              </a:rPr>
              <a:t>“And round about the throne </a:t>
            </a:r>
            <a:r>
              <a:rPr lang="en-US" sz="2000" i="1" dirty="0">
                <a:solidFill>
                  <a:schemeClr val="bg1"/>
                </a:solidFill>
                <a:effectLst>
                  <a:outerShdw blurRad="38100" dist="38100" dir="2700000" algn="tl">
                    <a:srgbClr val="000000">
                      <a:alpha val="43137"/>
                    </a:srgbClr>
                  </a:outerShdw>
                </a:effectLst>
                <a:latin typeface="Adobe Fan Heiti Std B" pitchFamily="34" charset="-128"/>
                <a:ea typeface="Adobe Fan Heiti Std B" pitchFamily="34" charset="-128"/>
              </a:rPr>
              <a:t>were</a:t>
            </a:r>
            <a:r>
              <a:rPr lang="en-US" sz="2000" dirty="0">
                <a:solidFill>
                  <a:schemeClr val="bg1"/>
                </a:solidFill>
                <a:effectLst>
                  <a:outerShdw blurRad="38100" dist="38100" dir="2700000" algn="tl">
                    <a:srgbClr val="000000">
                      <a:alpha val="43137"/>
                    </a:srgbClr>
                  </a:outerShdw>
                </a:effectLst>
                <a:latin typeface="Adobe Fan Heiti Std B" pitchFamily="34" charset="-128"/>
                <a:ea typeface="Adobe Fan Heiti Std B" pitchFamily="34" charset="-128"/>
              </a:rPr>
              <a:t> four and twenty seats: and upon the seats I saw four and twenty elders sitting, clothed in white raiment; and they had on their heads crowns of gold.”  (Revelation 4:4) </a:t>
            </a:r>
          </a:p>
          <a:p>
            <a:endParaRPr lang="en-US" dirty="0"/>
          </a:p>
        </p:txBody>
      </p:sp>
    </p:spTree>
    <p:extLst>
      <p:ext uri="{BB962C8B-B14F-4D97-AF65-F5344CB8AC3E}">
        <p14:creationId xmlns:p14="http://schemas.microsoft.com/office/powerpoint/2010/main" val="27245246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asper.jpg"/>
          <p:cNvPicPr>
            <a:picLocks noChangeAspect="1"/>
          </p:cNvPicPr>
          <p:nvPr/>
        </p:nvPicPr>
        <p:blipFill>
          <a:blip r:embed="rId2"/>
          <a:stretch>
            <a:fillRect/>
          </a:stretch>
        </p:blipFill>
        <p:spPr>
          <a:xfrm>
            <a:off x="381000" y="1447800"/>
            <a:ext cx="3046589" cy="2590800"/>
          </a:xfrm>
          <a:prstGeom prst="rect">
            <a:avLst/>
          </a:prstGeom>
        </p:spPr>
      </p:pic>
      <p:pic>
        <p:nvPicPr>
          <p:cNvPr id="3" name="Picture 2" descr="Chalecdony.jpg"/>
          <p:cNvPicPr>
            <a:picLocks noChangeAspect="1"/>
          </p:cNvPicPr>
          <p:nvPr/>
        </p:nvPicPr>
        <p:blipFill>
          <a:blip r:embed="rId3"/>
          <a:stretch>
            <a:fillRect/>
          </a:stretch>
        </p:blipFill>
        <p:spPr>
          <a:xfrm>
            <a:off x="4648200" y="3124200"/>
            <a:ext cx="2815787" cy="2493369"/>
          </a:xfrm>
          <a:prstGeom prst="rect">
            <a:avLst/>
          </a:prstGeom>
        </p:spPr>
      </p:pic>
      <p:sp>
        <p:nvSpPr>
          <p:cNvPr id="4" name="TextBox 3"/>
          <p:cNvSpPr txBox="1"/>
          <p:nvPr/>
        </p:nvSpPr>
        <p:spPr>
          <a:xfrm>
            <a:off x="1143000" y="4114800"/>
            <a:ext cx="1676400" cy="584775"/>
          </a:xfrm>
          <a:prstGeom prst="rect">
            <a:avLst/>
          </a:prstGeom>
          <a:noFill/>
        </p:spPr>
        <p:txBody>
          <a:bodyPr wrap="square" rtlCol="0">
            <a:spAutoFit/>
          </a:bodyPr>
          <a:lstStyle/>
          <a:p>
            <a:r>
              <a:rPr lang="en-US" sz="3200" b="1" dirty="0" smtClean="0">
                <a:solidFill>
                  <a:srgbClr val="FF0000"/>
                </a:solidFill>
                <a:effectLst>
                  <a:outerShdw blurRad="38100" dist="38100" dir="2700000" algn="tl">
                    <a:srgbClr val="000000">
                      <a:alpha val="43137"/>
                    </a:srgbClr>
                  </a:outerShdw>
                </a:effectLst>
              </a:rPr>
              <a:t>Jasper</a:t>
            </a:r>
            <a:endParaRPr lang="en-US" sz="3200" b="1" dirty="0">
              <a:solidFill>
                <a:srgbClr val="FF0000"/>
              </a:solidFill>
              <a:effectLst>
                <a:outerShdw blurRad="38100" dist="38100" dir="2700000" algn="tl">
                  <a:srgbClr val="000000">
                    <a:alpha val="43137"/>
                  </a:srgbClr>
                </a:outerShdw>
              </a:effectLst>
            </a:endParaRPr>
          </a:p>
        </p:txBody>
      </p:sp>
      <p:sp>
        <p:nvSpPr>
          <p:cNvPr id="5" name="TextBox 4"/>
          <p:cNvSpPr txBox="1"/>
          <p:nvPr/>
        </p:nvSpPr>
        <p:spPr>
          <a:xfrm>
            <a:off x="5029200" y="5715000"/>
            <a:ext cx="2286000" cy="830997"/>
          </a:xfrm>
          <a:prstGeom prst="rect">
            <a:avLst/>
          </a:prstGeom>
          <a:noFill/>
        </p:spPr>
        <p:txBody>
          <a:bodyPr wrap="square" rtlCol="0">
            <a:spAutoFit/>
          </a:bodyPr>
          <a:lstStyle/>
          <a:p>
            <a:r>
              <a:rPr lang="en-US" sz="2400" b="1" dirty="0" smtClean="0">
                <a:solidFill>
                  <a:srgbClr val="FF0000"/>
                </a:solidFill>
                <a:effectLst>
                  <a:outerShdw blurRad="38100" dist="38100" dir="2700000" algn="tl">
                    <a:srgbClr val="000000">
                      <a:alpha val="43137"/>
                    </a:srgbClr>
                  </a:outerShdw>
                </a:effectLst>
              </a:rPr>
              <a:t>Chalcedony (Sardine)</a:t>
            </a:r>
            <a:endParaRPr lang="en-US" sz="2400" b="1" dirty="0">
              <a:solidFill>
                <a:srgbClr val="FF0000"/>
              </a:solidFill>
              <a:effectLst>
                <a:outerShdw blurRad="38100" dist="38100" dir="2700000" algn="tl">
                  <a:srgbClr val="000000">
                    <a:alpha val="43137"/>
                  </a:srgbClr>
                </a:outerShdw>
              </a:effectLst>
            </a:endParaRPr>
          </a:p>
        </p:txBody>
      </p:sp>
      <p:sp>
        <p:nvSpPr>
          <p:cNvPr id="6" name="TextBox 5"/>
          <p:cNvSpPr txBox="1"/>
          <p:nvPr/>
        </p:nvSpPr>
        <p:spPr>
          <a:xfrm>
            <a:off x="4038600" y="533400"/>
            <a:ext cx="4648200" cy="2308324"/>
          </a:xfrm>
          <a:prstGeom prst="rect">
            <a:avLst/>
          </a:prstGeom>
          <a:noFill/>
        </p:spPr>
        <p:txBody>
          <a:bodyPr wrap="square" rtlCol="0">
            <a:spAutoFit/>
          </a:bodyPr>
          <a:lstStyle/>
          <a:p>
            <a:r>
              <a:rPr lang="en-US" dirty="0" smtClean="0"/>
              <a:t>	</a:t>
            </a:r>
            <a:r>
              <a:rPr lang="en-US" sz="2400" dirty="0" smtClean="0">
                <a:solidFill>
                  <a:srgbClr val="00B0F0"/>
                </a:solidFill>
                <a:effectLst>
                  <a:outerShdw blurRad="38100" dist="38100" dir="2700000" algn="tl">
                    <a:srgbClr val="000000">
                      <a:alpha val="43137"/>
                    </a:srgbClr>
                  </a:outerShdw>
                </a:effectLst>
                <a:latin typeface="Arial" pitchFamily="34" charset="0"/>
                <a:cs typeface="Arial" pitchFamily="34" charset="0"/>
              </a:rPr>
              <a:t>“And he that sat was to look upon like a jasper and a sardine stone: and there was a rainbow round about the throne, in sight like unto an emerald.”  (Revelation 4:3)</a:t>
            </a:r>
            <a:endParaRPr lang="en-US" sz="2400" dirty="0">
              <a:solidFill>
                <a:srgbClr val="00B0F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609600"/>
            <a:ext cx="7696200" cy="1569660"/>
          </a:xfrm>
          <a:prstGeom prst="rect">
            <a:avLst/>
          </a:prstGeom>
          <a:noFill/>
        </p:spPr>
        <p:txBody>
          <a:bodyPr wrap="square" rtlCol="0">
            <a:spAutoFit/>
          </a:bodyPr>
          <a:lstStyle/>
          <a:p>
            <a:r>
              <a:rPr lang="en-US" sz="2400" dirty="0" smtClean="0">
                <a:solidFill>
                  <a:schemeClr val="accent6">
                    <a:lumMod val="75000"/>
                  </a:schemeClr>
                </a:solidFill>
              </a:rPr>
              <a:t>	</a:t>
            </a:r>
            <a:r>
              <a:rPr lang="en-US" sz="2400" b="1" dirty="0" smtClean="0">
                <a:solidFill>
                  <a:schemeClr val="accent6">
                    <a:lumMod val="75000"/>
                  </a:schemeClr>
                </a:solidFill>
                <a:effectLst>
                  <a:outerShdw blurRad="38100" dist="38100" dir="2700000" algn="tl">
                    <a:srgbClr val="000000">
                      <a:alpha val="43137"/>
                    </a:srgbClr>
                  </a:outerShdw>
                </a:effectLst>
              </a:rPr>
              <a:t>And out of the throne proceeded </a:t>
            </a:r>
            <a:r>
              <a:rPr lang="en-US" sz="2400" b="1" dirty="0" err="1" smtClean="0">
                <a:solidFill>
                  <a:schemeClr val="accent6">
                    <a:lumMod val="75000"/>
                  </a:schemeClr>
                </a:solidFill>
                <a:effectLst>
                  <a:outerShdw blurRad="38100" dist="38100" dir="2700000" algn="tl">
                    <a:srgbClr val="000000">
                      <a:alpha val="43137"/>
                    </a:srgbClr>
                  </a:outerShdw>
                </a:effectLst>
              </a:rPr>
              <a:t>lightnings</a:t>
            </a:r>
            <a:r>
              <a:rPr lang="en-US" sz="2400" b="1" dirty="0" smtClean="0">
                <a:solidFill>
                  <a:schemeClr val="accent6">
                    <a:lumMod val="75000"/>
                  </a:schemeClr>
                </a:solidFill>
                <a:effectLst>
                  <a:outerShdw blurRad="38100" dist="38100" dir="2700000" algn="tl">
                    <a:srgbClr val="000000">
                      <a:alpha val="43137"/>
                    </a:srgbClr>
                  </a:outerShdw>
                </a:effectLst>
              </a:rPr>
              <a:t> and </a:t>
            </a:r>
            <a:r>
              <a:rPr lang="en-US" sz="2400" b="1" dirty="0" err="1" smtClean="0">
                <a:solidFill>
                  <a:schemeClr val="accent6">
                    <a:lumMod val="75000"/>
                  </a:schemeClr>
                </a:solidFill>
                <a:effectLst>
                  <a:outerShdw blurRad="38100" dist="38100" dir="2700000" algn="tl">
                    <a:srgbClr val="000000">
                      <a:alpha val="43137"/>
                    </a:srgbClr>
                  </a:outerShdw>
                </a:effectLst>
              </a:rPr>
              <a:t>thunderings</a:t>
            </a:r>
            <a:r>
              <a:rPr lang="en-US" sz="2400" b="1" dirty="0" smtClean="0">
                <a:solidFill>
                  <a:schemeClr val="accent6">
                    <a:lumMod val="75000"/>
                  </a:schemeClr>
                </a:solidFill>
                <a:effectLst>
                  <a:outerShdw blurRad="38100" dist="38100" dir="2700000" algn="tl">
                    <a:srgbClr val="000000">
                      <a:alpha val="43137"/>
                    </a:srgbClr>
                  </a:outerShdw>
                </a:effectLst>
              </a:rPr>
              <a:t> and voices: and there were seven lamps of fire burning before the throne, which are the seven Spirits of God. </a:t>
            </a:r>
            <a:r>
              <a:rPr lang="en-US" sz="2400" dirty="0" smtClean="0">
                <a:solidFill>
                  <a:schemeClr val="accent6">
                    <a:lumMod val="75000"/>
                  </a:schemeClr>
                </a:solidFill>
                <a:effectLst>
                  <a:outerShdw blurRad="38100" dist="38100" dir="2700000" algn="tl">
                    <a:srgbClr val="000000">
                      <a:alpha val="43137"/>
                    </a:srgbClr>
                  </a:outerShdw>
                </a:effectLst>
              </a:rPr>
              <a:t>(Revelation 4:5)</a:t>
            </a:r>
            <a:endParaRPr lang="en-US" sz="2400" dirty="0">
              <a:solidFill>
                <a:schemeClr val="accent6">
                  <a:lumMod val="75000"/>
                </a:schemeClr>
              </a:solidFill>
              <a:effectLst>
                <a:outerShdw blurRad="38100" dist="38100" dir="2700000" algn="tl">
                  <a:srgbClr val="000000">
                    <a:alpha val="43137"/>
                  </a:srgbClr>
                </a:outerShdw>
              </a:effectLst>
            </a:endParaRPr>
          </a:p>
        </p:txBody>
      </p:sp>
      <p:sp>
        <p:nvSpPr>
          <p:cNvPr id="3" name="TextBox 2"/>
          <p:cNvSpPr txBox="1"/>
          <p:nvPr/>
        </p:nvSpPr>
        <p:spPr>
          <a:xfrm>
            <a:off x="1066800" y="4114800"/>
            <a:ext cx="7391400" cy="2585323"/>
          </a:xfrm>
          <a:prstGeom prst="rect">
            <a:avLst/>
          </a:prstGeom>
          <a:noFill/>
        </p:spPr>
        <p:txBody>
          <a:bodyPr wrap="square" rtlCol="0">
            <a:spAutoFit/>
          </a:bodyPr>
          <a:lstStyle/>
          <a:p>
            <a:endParaRPr lang="en-US" dirty="0" smtClean="0"/>
          </a:p>
          <a:p>
            <a:endParaRPr lang="en-US" b="1" dirty="0" smtClean="0">
              <a:solidFill>
                <a:schemeClr val="accent6">
                  <a:lumMod val="75000"/>
                </a:schemeClr>
              </a:solidFill>
            </a:endParaRPr>
          </a:p>
          <a:p>
            <a:r>
              <a:rPr lang="en-US" b="1" dirty="0" smtClean="0">
                <a:solidFill>
                  <a:schemeClr val="accent6">
                    <a:lumMod val="75000"/>
                  </a:schemeClr>
                </a:solidFill>
                <a:effectLst>
                  <a:outerShdw blurRad="38100" dist="38100" dir="2700000" algn="tl">
                    <a:srgbClr val="000000">
                      <a:alpha val="43137"/>
                    </a:srgbClr>
                  </a:outerShdw>
                </a:effectLst>
              </a:rPr>
              <a:t>The seven-fold ministry of the Holy Spirit: </a:t>
            </a:r>
          </a:p>
          <a:p>
            <a:endParaRPr lang="en-US" b="1" dirty="0" smtClean="0">
              <a:solidFill>
                <a:schemeClr val="accent6">
                  <a:lumMod val="75000"/>
                </a:schemeClr>
              </a:solidFill>
              <a:effectLst>
                <a:outerShdw blurRad="38100" dist="38100" dir="2700000" algn="tl">
                  <a:srgbClr val="000000">
                    <a:alpha val="43137"/>
                  </a:srgbClr>
                </a:outerShdw>
              </a:effectLst>
            </a:endParaRPr>
          </a:p>
          <a:p>
            <a:r>
              <a:rPr lang="en-US" b="1" dirty="0" smtClean="0">
                <a:solidFill>
                  <a:schemeClr val="accent6">
                    <a:lumMod val="75000"/>
                  </a:schemeClr>
                </a:solidFill>
                <a:effectLst>
                  <a:outerShdw blurRad="38100" dist="38100" dir="2700000" algn="tl">
                    <a:srgbClr val="000000">
                      <a:alpha val="43137"/>
                    </a:srgbClr>
                  </a:outerShdw>
                </a:effectLst>
              </a:rPr>
              <a:t>			Restraining     Baptizing</a:t>
            </a:r>
          </a:p>
          <a:p>
            <a:r>
              <a:rPr lang="en-US" b="1" dirty="0" smtClean="0">
                <a:solidFill>
                  <a:schemeClr val="accent6">
                    <a:lumMod val="75000"/>
                  </a:schemeClr>
                </a:solidFill>
                <a:effectLst>
                  <a:outerShdw blurRad="38100" dist="38100" dir="2700000" algn="tl">
                    <a:srgbClr val="000000">
                      <a:alpha val="43137"/>
                    </a:srgbClr>
                  </a:outerShdw>
                </a:effectLst>
              </a:rPr>
              <a:t>      			Convicting      Indwelling</a:t>
            </a:r>
          </a:p>
          <a:p>
            <a:r>
              <a:rPr lang="en-US" b="1" dirty="0" smtClean="0">
                <a:solidFill>
                  <a:schemeClr val="accent6">
                    <a:lumMod val="75000"/>
                  </a:schemeClr>
                </a:solidFill>
                <a:effectLst>
                  <a:outerShdw blurRad="38100" dist="38100" dir="2700000" algn="tl">
                    <a:srgbClr val="000000">
                      <a:alpha val="43137"/>
                    </a:srgbClr>
                  </a:outerShdw>
                </a:effectLst>
              </a:rPr>
              <a:t>			Regenerating    Filling</a:t>
            </a:r>
          </a:p>
          <a:p>
            <a:r>
              <a:rPr lang="en-US" b="1" dirty="0" smtClean="0">
                <a:solidFill>
                  <a:schemeClr val="accent6">
                    <a:lumMod val="75000"/>
                  </a:schemeClr>
                </a:solidFill>
                <a:effectLst>
                  <a:outerShdw blurRad="38100" dist="38100" dir="2700000" algn="tl">
                    <a:srgbClr val="000000">
                      <a:alpha val="43137"/>
                    </a:srgbClr>
                  </a:outerShdw>
                </a:effectLst>
              </a:rPr>
              <a:t>			Sealing</a:t>
            </a:r>
          </a:p>
          <a:p>
            <a:endParaRPr lang="en-US" dirty="0">
              <a:effectLst>
                <a:outerShdw blurRad="38100" dist="38100" dir="2700000" algn="tl">
                  <a:srgbClr val="000000">
                    <a:alpha val="43137"/>
                  </a:srgbClr>
                </a:outerShdw>
              </a:effectLst>
            </a:endParaRPr>
          </a:p>
        </p:txBody>
      </p:sp>
      <p:pic>
        <p:nvPicPr>
          <p:cNvPr id="4" name="Picture 3" descr="HerodLampLitRt.jpg"/>
          <p:cNvPicPr>
            <a:picLocks noChangeAspect="1"/>
          </p:cNvPicPr>
          <p:nvPr/>
        </p:nvPicPr>
        <p:blipFill>
          <a:blip r:embed="rId2"/>
          <a:stretch>
            <a:fillRect/>
          </a:stretch>
        </p:blipFill>
        <p:spPr>
          <a:xfrm>
            <a:off x="2362200" y="3581400"/>
            <a:ext cx="1475232" cy="914400"/>
          </a:xfrm>
          <a:prstGeom prst="rect">
            <a:avLst/>
          </a:prstGeom>
        </p:spPr>
      </p:pic>
      <p:pic>
        <p:nvPicPr>
          <p:cNvPr id="5" name="Picture 4" descr="HerodLampLitRt.jpg"/>
          <p:cNvPicPr>
            <a:picLocks noChangeAspect="1"/>
          </p:cNvPicPr>
          <p:nvPr/>
        </p:nvPicPr>
        <p:blipFill>
          <a:blip r:embed="rId2"/>
          <a:stretch>
            <a:fillRect/>
          </a:stretch>
        </p:blipFill>
        <p:spPr>
          <a:xfrm>
            <a:off x="3962400" y="3581400"/>
            <a:ext cx="1475232" cy="914400"/>
          </a:xfrm>
          <a:prstGeom prst="rect">
            <a:avLst/>
          </a:prstGeom>
        </p:spPr>
      </p:pic>
      <p:pic>
        <p:nvPicPr>
          <p:cNvPr id="6" name="Picture 5" descr="HerodLampLitRt.jpg"/>
          <p:cNvPicPr>
            <a:picLocks noChangeAspect="1"/>
          </p:cNvPicPr>
          <p:nvPr/>
        </p:nvPicPr>
        <p:blipFill>
          <a:blip r:embed="rId2"/>
          <a:stretch>
            <a:fillRect/>
          </a:stretch>
        </p:blipFill>
        <p:spPr>
          <a:xfrm>
            <a:off x="1752600" y="2590800"/>
            <a:ext cx="1475232" cy="914400"/>
          </a:xfrm>
          <a:prstGeom prst="rect">
            <a:avLst/>
          </a:prstGeom>
        </p:spPr>
      </p:pic>
      <p:pic>
        <p:nvPicPr>
          <p:cNvPr id="7" name="Picture 6" descr="HerodLampLitRt.jpg"/>
          <p:cNvPicPr>
            <a:picLocks noChangeAspect="1"/>
          </p:cNvPicPr>
          <p:nvPr/>
        </p:nvPicPr>
        <p:blipFill>
          <a:blip r:embed="rId2"/>
          <a:stretch>
            <a:fillRect/>
          </a:stretch>
        </p:blipFill>
        <p:spPr>
          <a:xfrm>
            <a:off x="3505200" y="2590800"/>
            <a:ext cx="1475232" cy="914400"/>
          </a:xfrm>
          <a:prstGeom prst="rect">
            <a:avLst/>
          </a:prstGeom>
        </p:spPr>
      </p:pic>
      <p:pic>
        <p:nvPicPr>
          <p:cNvPr id="8" name="Picture 7" descr="HerodLampLitRt.jpg"/>
          <p:cNvPicPr>
            <a:picLocks noChangeAspect="1"/>
          </p:cNvPicPr>
          <p:nvPr/>
        </p:nvPicPr>
        <p:blipFill>
          <a:blip r:embed="rId2"/>
          <a:stretch>
            <a:fillRect/>
          </a:stretch>
        </p:blipFill>
        <p:spPr>
          <a:xfrm>
            <a:off x="5257800" y="2590800"/>
            <a:ext cx="1475232" cy="914400"/>
          </a:xfrm>
          <a:prstGeom prst="rect">
            <a:avLst/>
          </a:prstGeom>
        </p:spPr>
      </p:pic>
      <p:pic>
        <p:nvPicPr>
          <p:cNvPr id="9" name="Picture 8" descr="HerodLampLitRt.jpg"/>
          <p:cNvPicPr>
            <a:picLocks noChangeAspect="1"/>
          </p:cNvPicPr>
          <p:nvPr/>
        </p:nvPicPr>
        <p:blipFill>
          <a:blip r:embed="rId2"/>
          <a:stretch>
            <a:fillRect/>
          </a:stretch>
        </p:blipFill>
        <p:spPr>
          <a:xfrm>
            <a:off x="6934200" y="2590800"/>
            <a:ext cx="1475232" cy="914400"/>
          </a:xfrm>
          <a:prstGeom prst="rect">
            <a:avLst/>
          </a:prstGeom>
        </p:spPr>
      </p:pic>
      <p:pic>
        <p:nvPicPr>
          <p:cNvPr id="10" name="Picture 9" descr="HerodLampLitRt.jpg"/>
          <p:cNvPicPr>
            <a:picLocks noChangeAspect="1"/>
          </p:cNvPicPr>
          <p:nvPr/>
        </p:nvPicPr>
        <p:blipFill>
          <a:blip r:embed="rId2"/>
          <a:stretch>
            <a:fillRect/>
          </a:stretch>
        </p:blipFill>
        <p:spPr>
          <a:xfrm>
            <a:off x="5638800" y="3581400"/>
            <a:ext cx="1475232" cy="914400"/>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0600" y="838200"/>
            <a:ext cx="7391400" cy="5016758"/>
          </a:xfrm>
          <a:prstGeom prst="rect">
            <a:avLst/>
          </a:prstGeom>
          <a:noFill/>
        </p:spPr>
        <p:txBody>
          <a:bodyPr wrap="square" rtlCol="0">
            <a:spAutoFit/>
          </a:bodyPr>
          <a:lstStyle/>
          <a:p>
            <a:r>
              <a:rPr lang="en-US" dirty="0" smtClean="0"/>
              <a:t>	</a:t>
            </a:r>
            <a:r>
              <a:rPr lang="en-US" sz="3200" b="1" dirty="0" smtClean="0">
                <a:solidFill>
                  <a:schemeClr val="accent6">
                    <a:lumMod val="75000"/>
                  </a:schemeClr>
                </a:solidFill>
                <a:latin typeface="Adobe Fan Heiti Std B" pitchFamily="34" charset="-128"/>
                <a:ea typeface="Adobe Fan Heiti Std B" pitchFamily="34" charset="-128"/>
              </a:rPr>
              <a:t>“</a:t>
            </a:r>
            <a:r>
              <a:rPr lang="en-US" sz="3200" b="1" dirty="0" smtClean="0">
                <a:solidFill>
                  <a:schemeClr val="accent6">
                    <a:lumMod val="75000"/>
                  </a:schemeClr>
                </a:solidFill>
                <a:effectLst>
                  <a:outerShdw blurRad="38100" dist="38100" dir="2700000" algn="tl">
                    <a:srgbClr val="000000">
                      <a:alpha val="43137"/>
                    </a:srgbClr>
                  </a:outerShdw>
                </a:effectLst>
                <a:latin typeface="Adobe Fan Heiti Std B" pitchFamily="34" charset="-128"/>
                <a:ea typeface="Adobe Fan Heiti Std B" pitchFamily="34" charset="-128"/>
              </a:rPr>
              <a:t>And before the throne there was a sea of glass like unto crystal: and in the midst of the throne, and round about the throne, were four beasts full of eyes before and behind. And the first beast was like a lion, and the second beast like a calf, and the third beast had a face as a man, and the fourth beast was like a flying eagle.” (Revelation 4:6-7)</a:t>
            </a:r>
            <a:endParaRPr lang="en-US" sz="3200" b="1" dirty="0">
              <a:solidFill>
                <a:schemeClr val="accent6">
                  <a:lumMod val="75000"/>
                </a:schemeClr>
              </a:solidFill>
              <a:effectLst>
                <a:outerShdw blurRad="38100" dist="38100" dir="2700000" algn="tl">
                  <a:srgbClr val="000000">
                    <a:alpha val="43137"/>
                  </a:srgbClr>
                </a:outerShdw>
              </a:effectLst>
              <a:latin typeface="Adobe Fan Heiti Std B" pitchFamily="34" charset="-128"/>
              <a:ea typeface="Adobe Fan Heiti Std B" pitchFamily="34" charset="-12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0"/>
            <a:ext cx="6603991" cy="4372913"/>
          </a:xfrm>
          <a:prstGeom prst="rect">
            <a:avLst/>
          </a:prstGeom>
        </p:spPr>
      </p:pic>
      <p:sp>
        <p:nvSpPr>
          <p:cNvPr id="6" name="TextBox 5"/>
          <p:cNvSpPr txBox="1"/>
          <p:nvPr/>
        </p:nvSpPr>
        <p:spPr>
          <a:xfrm>
            <a:off x="762000" y="4648200"/>
            <a:ext cx="7620000" cy="1323439"/>
          </a:xfrm>
          <a:prstGeom prst="rect">
            <a:avLst/>
          </a:prstGeom>
          <a:noFill/>
        </p:spPr>
        <p:txBody>
          <a:bodyPr wrap="square" rtlCol="0">
            <a:spAutoFit/>
          </a:bodyPr>
          <a:lstStyle/>
          <a:p>
            <a:r>
              <a:rPr lang="en-US" sz="2000" dirty="0" smtClean="0">
                <a:latin typeface="Adobe Fan Heiti Std B" pitchFamily="34" charset="-128"/>
                <a:ea typeface="Adobe Fan Heiti Std B" pitchFamily="34" charset="-128"/>
              </a:rPr>
              <a:t>Lion  		Judah, Issachar and </a:t>
            </a:r>
            <a:r>
              <a:rPr lang="en-US" sz="2000" dirty="0" err="1" smtClean="0">
                <a:latin typeface="Adobe Fan Heiti Std B" pitchFamily="34" charset="-128"/>
                <a:ea typeface="Adobe Fan Heiti Std B" pitchFamily="34" charset="-128"/>
              </a:rPr>
              <a:t>Zabulon</a:t>
            </a:r>
            <a:r>
              <a:rPr lang="en-US" sz="2000" dirty="0" smtClean="0">
                <a:latin typeface="Adobe Fan Heiti Std B" pitchFamily="34" charset="-128"/>
                <a:ea typeface="Adobe Fan Heiti Std B" pitchFamily="34" charset="-128"/>
              </a:rPr>
              <a:t>		</a:t>
            </a:r>
          </a:p>
          <a:p>
            <a:r>
              <a:rPr lang="en-US" sz="2000" dirty="0" smtClean="0">
                <a:latin typeface="Adobe Fan Heiti Std B" pitchFamily="34" charset="-128"/>
                <a:ea typeface="Adobe Fan Heiti Std B" pitchFamily="34" charset="-128"/>
              </a:rPr>
              <a:t>Calf or Ox	Ephraim /tribes of Manasseh and Benjamin</a:t>
            </a:r>
          </a:p>
          <a:p>
            <a:r>
              <a:rPr lang="en-US" sz="2000" dirty="0" smtClean="0">
                <a:latin typeface="Adobe Fan Heiti Std B" pitchFamily="34" charset="-128"/>
                <a:ea typeface="Adobe Fan Heiti Std B" pitchFamily="34" charset="-128"/>
              </a:rPr>
              <a:t>Face of Man 	Tribe of Reuben, Gad and Simeon</a:t>
            </a:r>
          </a:p>
          <a:p>
            <a:r>
              <a:rPr lang="en-US" sz="2000" dirty="0" smtClean="0">
                <a:latin typeface="Adobe Fan Heiti Std B" pitchFamily="34" charset="-128"/>
                <a:ea typeface="Adobe Fan Heiti Std B" pitchFamily="34" charset="-128"/>
              </a:rPr>
              <a:t>Eagle 		Dan , Asher  and </a:t>
            </a:r>
            <a:r>
              <a:rPr lang="en-US" sz="2000" dirty="0" err="1" smtClean="0">
                <a:latin typeface="Adobe Fan Heiti Std B" pitchFamily="34" charset="-128"/>
                <a:ea typeface="Adobe Fan Heiti Std B" pitchFamily="34" charset="-128"/>
              </a:rPr>
              <a:t>Naphti</a:t>
            </a:r>
            <a:endParaRPr lang="en-US" sz="2000" dirty="0">
              <a:latin typeface="Adobe Fan Heiti Std B" pitchFamily="34" charset="-128"/>
              <a:ea typeface="Adobe Fan Heiti Std B" pitchFamily="34" charset="-12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3000" y="685800"/>
            <a:ext cx="7010400" cy="3416320"/>
          </a:xfrm>
          <a:prstGeom prst="rect">
            <a:avLst/>
          </a:prstGeom>
          <a:noFill/>
        </p:spPr>
        <p:txBody>
          <a:bodyPr wrap="square" rtlCol="0">
            <a:spAutoFit/>
          </a:bodyPr>
          <a:lstStyle/>
          <a:p>
            <a:r>
              <a:rPr lang="en-US" dirty="0" smtClean="0"/>
              <a:t>	</a:t>
            </a:r>
            <a:r>
              <a:rPr lang="en-US" sz="3600" dirty="0"/>
              <a:t> </a:t>
            </a:r>
            <a:r>
              <a:rPr lang="en-US" sz="3600" dirty="0" smtClean="0"/>
              <a:t>“</a:t>
            </a:r>
            <a:r>
              <a:rPr lang="en-US" sz="3600" dirty="0" smtClean="0">
                <a:effectLst>
                  <a:outerShdw blurRad="38100" dist="38100" dir="2700000" algn="tl">
                    <a:srgbClr val="000000">
                      <a:alpha val="43137"/>
                    </a:srgbClr>
                  </a:outerShdw>
                </a:effectLst>
              </a:rPr>
              <a:t>The </a:t>
            </a:r>
            <a:r>
              <a:rPr lang="en-US" sz="3600" dirty="0">
                <a:effectLst>
                  <a:outerShdw blurRad="38100" dist="38100" dir="2700000" algn="tl">
                    <a:srgbClr val="000000">
                      <a:alpha val="43137"/>
                    </a:srgbClr>
                  </a:outerShdw>
                </a:effectLst>
              </a:rPr>
              <a:t>four and twenty elders fall down before him that sat on the throne, and worship him that liveth for ever and ever, and cast their crowns before the throne, saying</a:t>
            </a:r>
            <a:r>
              <a:rPr lang="en-US" sz="3600" dirty="0" smtClean="0">
                <a:effectLst>
                  <a:outerShdw blurRad="38100" dist="38100" dir="2700000" algn="tl">
                    <a:srgbClr val="000000">
                      <a:alpha val="43137"/>
                    </a:srgbClr>
                  </a:outerShdw>
                </a:effectLst>
              </a:rPr>
              <a:t>,”  </a:t>
            </a:r>
            <a:r>
              <a:rPr lang="en-US" sz="3600" dirty="0">
                <a:effectLst>
                  <a:outerShdw blurRad="38100" dist="38100" dir="2700000" algn="tl">
                    <a:srgbClr val="000000">
                      <a:alpha val="43137"/>
                    </a:srgbClr>
                  </a:outerShdw>
                </a:effectLst>
              </a:rPr>
              <a:t>(Revelation 4:10) </a:t>
            </a:r>
            <a:endParaRPr lang="en-US" sz="3600" b="1" dirty="0">
              <a:solidFill>
                <a:srgbClr val="00B0F0"/>
              </a:solidFill>
              <a:effectLst>
                <a:outerShdw blurRad="38100" dist="38100" dir="2700000" algn="tl">
                  <a:srgbClr val="000000">
                    <a:alpha val="43137"/>
                  </a:srgbClr>
                </a:outerShdw>
              </a:effectLst>
              <a:latin typeface="Adobe Fan Heiti Std B" pitchFamily="34" charset="-128"/>
              <a:ea typeface="Adobe Fan Heiti Std B" pitchFamily="34" charset="-12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4Elders.jpg"/>
          <p:cNvPicPr>
            <a:picLocks noChangeAspect="1"/>
          </p:cNvPicPr>
          <p:nvPr/>
        </p:nvPicPr>
        <p:blipFill>
          <a:blip r:embed="rId2"/>
          <a:stretch>
            <a:fillRect/>
          </a:stretch>
        </p:blipFill>
        <p:spPr>
          <a:xfrm>
            <a:off x="-120890" y="0"/>
            <a:ext cx="9271322" cy="6858000"/>
          </a:xfrm>
          <a:prstGeom prst="rect">
            <a:avLst/>
          </a:prstGeom>
        </p:spPr>
      </p:pic>
      <p:sp>
        <p:nvSpPr>
          <p:cNvPr id="3" name="TextBox 2"/>
          <p:cNvSpPr txBox="1"/>
          <p:nvPr/>
        </p:nvSpPr>
        <p:spPr>
          <a:xfrm>
            <a:off x="838200" y="5486400"/>
            <a:ext cx="6934200" cy="584775"/>
          </a:xfrm>
          <a:prstGeom prst="rect">
            <a:avLst/>
          </a:prstGeom>
          <a:noFill/>
        </p:spPr>
        <p:txBody>
          <a:bodyPr wrap="square" rtlCol="0">
            <a:spAutoFit/>
          </a:bodyPr>
          <a:lstStyle/>
          <a:p>
            <a:r>
              <a:rPr lang="en-US" sz="3200" dirty="0" smtClean="0">
                <a:solidFill>
                  <a:srgbClr val="FFFF00"/>
                </a:solidFill>
              </a:rPr>
              <a:t>The Twenty-four Elders – Rev. 4:4</a:t>
            </a:r>
            <a:endParaRPr lang="en-US" sz="3200" dirty="0">
              <a:solidFill>
                <a:srgbClr val="FFFF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7211" y="0"/>
            <a:ext cx="4829577" cy="6858000"/>
          </a:xfrm>
          <a:prstGeom prst="rect">
            <a:avLst/>
          </a:prstGeom>
        </p:spPr>
      </p:pic>
    </p:spTree>
    <p:extLst>
      <p:ext uri="{BB962C8B-B14F-4D97-AF65-F5344CB8AC3E}">
        <p14:creationId xmlns:p14="http://schemas.microsoft.com/office/powerpoint/2010/main" val="6414780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52600" y="762000"/>
            <a:ext cx="6400800" cy="3970318"/>
          </a:xfrm>
          <a:prstGeom prst="rect">
            <a:avLst/>
          </a:prstGeom>
          <a:noFill/>
        </p:spPr>
        <p:txBody>
          <a:bodyPr wrap="square" rtlCol="0">
            <a:spAutoFit/>
          </a:bodyPr>
          <a:lstStyle/>
          <a:p>
            <a:r>
              <a:rPr lang="en-US" sz="3600" dirty="0" smtClean="0">
                <a:effectLst>
                  <a:outerShdw blurRad="38100" dist="38100" dir="2700000" algn="tl">
                    <a:srgbClr val="000000">
                      <a:alpha val="43137"/>
                    </a:srgbClr>
                  </a:outerShdw>
                </a:effectLst>
              </a:rPr>
              <a:t>	“Thou </a:t>
            </a:r>
            <a:r>
              <a:rPr lang="en-US" sz="3600" dirty="0">
                <a:effectLst>
                  <a:outerShdw blurRad="38100" dist="38100" dir="2700000" algn="tl">
                    <a:srgbClr val="000000">
                      <a:alpha val="43137"/>
                    </a:srgbClr>
                  </a:outerShdw>
                </a:effectLst>
              </a:rPr>
              <a:t>art worthy, O Lord, to receive glory and honour and power: for thou hast created all things, and for thy pleasure they are and were created</a:t>
            </a:r>
            <a:r>
              <a:rPr lang="en-US" sz="3600" dirty="0" smtClean="0">
                <a:effectLst>
                  <a:outerShdw blurRad="38100" dist="38100" dir="2700000" algn="tl">
                    <a:srgbClr val="000000">
                      <a:alpha val="43137"/>
                    </a:srgbClr>
                  </a:outerShdw>
                </a:effectLst>
              </a:rPr>
              <a:t>.” </a:t>
            </a:r>
            <a:r>
              <a:rPr lang="en-US" sz="3600" dirty="0">
                <a:effectLst>
                  <a:outerShdw blurRad="38100" dist="38100" dir="2700000" algn="tl">
                    <a:srgbClr val="000000">
                      <a:alpha val="43137"/>
                    </a:srgbClr>
                  </a:outerShdw>
                </a:effectLst>
              </a:rPr>
              <a:t>(Revelation 4:11)</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Hardcover">
  <a:themeElements>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Hardcover">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3225</TotalTime>
  <Words>230</Words>
  <Application>Microsoft Office PowerPoint</Application>
  <PresentationFormat>On-screen Show (4:3)</PresentationFormat>
  <Paragraphs>53</Paragraphs>
  <Slides>29</Slides>
  <Notes>0</Notes>
  <HiddenSlides>0</HiddenSlides>
  <MMClips>0</MMClips>
  <ScaleCrop>false</ScaleCrop>
  <HeadingPairs>
    <vt:vector size="8" baseType="variant">
      <vt:variant>
        <vt:lpstr>Theme</vt:lpstr>
      </vt:variant>
      <vt:variant>
        <vt:i4>1</vt:i4>
      </vt:variant>
      <vt:variant>
        <vt:lpstr>Links</vt:lpstr>
      </vt:variant>
      <vt:variant>
        <vt:i4>1</vt:i4>
      </vt:variant>
      <vt:variant>
        <vt:lpstr>Embedded OLE Servers</vt:lpstr>
      </vt:variant>
      <vt:variant>
        <vt:i4>1</vt:i4>
      </vt:variant>
      <vt:variant>
        <vt:lpstr>Slide Titles</vt:lpstr>
      </vt:variant>
      <vt:variant>
        <vt:i4>29</vt:i4>
      </vt:variant>
    </vt:vector>
  </HeadingPairs>
  <TitlesOfParts>
    <vt:vector size="32" baseType="lpstr">
      <vt:lpstr>Hardcover</vt:lpstr>
      <vt:lpstr>D:\1- Ministry Disk\RevelationStudy-NEW\Revelation-Chapter4.wpd</vt:lpstr>
      <vt:lpstr>Acrobat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Book of Revelation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Book of Revelation</dc:title>
  <dc:creator>Cooper Abrams</dc:creator>
  <cp:lastModifiedBy>Cooper</cp:lastModifiedBy>
  <cp:revision>17</cp:revision>
  <dcterms:created xsi:type="dcterms:W3CDTF">2008-05-05T17:48:39Z</dcterms:created>
  <dcterms:modified xsi:type="dcterms:W3CDTF">2013-03-18T00:04:02Z</dcterms:modified>
</cp:coreProperties>
</file>