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3"/>
  </p:notesMasterIdLst>
  <p:sldIdLst>
    <p:sldId id="272" r:id="rId3"/>
    <p:sldId id="271" r:id="rId4"/>
    <p:sldId id="269" r:id="rId5"/>
    <p:sldId id="258" r:id="rId6"/>
    <p:sldId id="273" r:id="rId7"/>
    <p:sldId id="259" r:id="rId8"/>
    <p:sldId id="260" r:id="rId9"/>
    <p:sldId id="274" r:id="rId10"/>
    <p:sldId id="279" r:id="rId11"/>
    <p:sldId id="277" r:id="rId12"/>
    <p:sldId id="282" r:id="rId13"/>
    <p:sldId id="283" r:id="rId14"/>
    <p:sldId id="281" r:id="rId15"/>
    <p:sldId id="276" r:id="rId16"/>
    <p:sldId id="278" r:id="rId17"/>
    <p:sldId id="275" r:id="rId18"/>
    <p:sldId id="280" r:id="rId19"/>
    <p:sldId id="286" r:id="rId20"/>
    <p:sldId id="285" r:id="rId21"/>
    <p:sldId id="287" r:id="rId22"/>
    <p:sldId id="288" r:id="rId23"/>
    <p:sldId id="261" r:id="rId24"/>
    <p:sldId id="284" r:id="rId25"/>
    <p:sldId id="291" r:id="rId26"/>
    <p:sldId id="289" r:id="rId27"/>
    <p:sldId id="262" r:id="rId28"/>
    <p:sldId id="292" r:id="rId29"/>
    <p:sldId id="293" r:id="rId30"/>
    <p:sldId id="294" r:id="rId31"/>
    <p:sldId id="263" r:id="rId32"/>
    <p:sldId id="295" r:id="rId33"/>
    <p:sldId id="296" r:id="rId34"/>
    <p:sldId id="297" r:id="rId35"/>
    <p:sldId id="298" r:id="rId36"/>
    <p:sldId id="299" r:id="rId37"/>
    <p:sldId id="300" r:id="rId38"/>
    <p:sldId id="264" r:id="rId39"/>
    <p:sldId id="265" r:id="rId40"/>
    <p:sldId id="267" r:id="rId41"/>
    <p:sldId id="268"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5050"/>
    <a:srgbClr val="412F01"/>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642"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EAD5DD-99F0-4821-96B1-319303A5BE2B}" type="datetimeFigureOut">
              <a:rPr lang="en-US" smtClean="0"/>
              <a:pPr/>
              <a:t>5/28/2008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DB1DFF-2A65-4946-B366-81778006DE4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17" name="Footer Placeholder 16"/>
          <p:cNvSpPr>
            <a:spLocks noGrp="1"/>
          </p:cNvSpPr>
          <p:nvPr>
            <p:ph type="ftr" sz="quarter" idx="11"/>
          </p:nvPr>
        </p:nvSpPr>
        <p:spPr/>
        <p:txBody>
          <a:bodyPr/>
          <a:lstStyle>
            <a:extLst/>
          </a:lstStyle>
          <a:p>
            <a:endParaRPr lang="en-US" dirty="0"/>
          </a:p>
        </p:txBody>
      </p:sp>
      <p:sp>
        <p:nvSpPr>
          <p:cNvPr id="29" name="Slide Number Placeholder 28"/>
          <p:cNvSpPr>
            <a:spLocks noGrp="1"/>
          </p:cNvSpPr>
          <p:nvPr>
            <p:ph type="sldNum" sz="quarter" idx="12"/>
          </p:nvPr>
        </p:nvSpPr>
        <p:spPr/>
        <p:txBody>
          <a:bodyPr/>
          <a:lstStyle>
            <a:extLst/>
          </a:lstStyle>
          <a:p>
            <a:fld id="{BB6E9A93-1808-4A07-AEEF-26E46CD9E5C5}" type="slidenum">
              <a:rPr lang="en-US" smtClean="0"/>
              <a:pPr/>
              <a:t>‹#›</a:t>
            </a:fld>
            <a:endParaRPr lang="en-US" dirty="0"/>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B6E9A93-1808-4A07-AEEF-26E46CD9E5C5}" type="slidenum">
              <a:rPr lang="en-US" smtClean="0"/>
              <a:pPr/>
              <a:t>‹#›</a:t>
            </a:fld>
            <a:endParaRPr lang="en-US" dirty="0"/>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BB6E9A93-1808-4A07-AEEF-26E46CD9E5C5}" type="slidenum">
              <a:rPr lang="en-US" smtClean="0"/>
              <a:pPr/>
              <a:t>‹#›</a:t>
            </a:fld>
            <a:endParaRPr lang="en-US" dirty="0"/>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dirty="0" smtClean="0"/>
              <a:t>Click icon to add picture</a:t>
            </a:r>
            <a:endParaRPr kumimoji="0" lang="en-US" dirty="0"/>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dirty="0"/>
          </a:p>
        </p:txBody>
      </p:sp>
      <p:sp>
        <p:nvSpPr>
          <p:cNvPr id="7" name="Slide Number Placeholder 6"/>
          <p:cNvSpPr>
            <a:spLocks noGrp="1"/>
          </p:cNvSpPr>
          <p:nvPr>
            <p:ph type="sldNum" sz="quarter" idx="12"/>
          </p:nvPr>
        </p:nvSpPr>
        <p:spPr>
          <a:xfrm>
            <a:off x="8610600" y="55499"/>
            <a:ext cx="457200" cy="365125"/>
          </a:xfrm>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B6E9A93-1808-4A07-AEEF-26E46CD9E5C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6E9A93-1808-4A07-AEEF-26E46CD9E5C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F9AA16C5-13CA-4782-BA21-665AC3383914}" type="datetimeFigureOut">
              <a:rPr lang="en-US" smtClean="0"/>
              <a:pPr/>
              <a:t>5/28/2008</a:t>
            </a:fld>
            <a:endParaRPr lang="en-US" dirty="0"/>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dirty="0"/>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BB6E9A93-1808-4A07-AEEF-26E46CD9E5C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AA16C5-13CA-4782-BA21-665AC3383914}" type="datetimeFigureOut">
              <a:rPr lang="en-US" smtClean="0"/>
              <a:pPr/>
              <a:t>5/28/2008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6E9A93-1808-4A07-AEEF-26E46CD9E5C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17.gif"/><Relationship Id="rId7" Type="http://schemas.openxmlformats.org/officeDocument/2006/relationships/image" Target="../media/image21.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6400" y="2895600"/>
            <a:ext cx="6019800" cy="2308324"/>
          </a:xfrm>
          <a:prstGeom prst="rect">
            <a:avLst/>
          </a:prstGeom>
          <a:noFill/>
        </p:spPr>
        <p:txBody>
          <a:bodyPr wrap="square" rtlCol="0">
            <a:spAutoFit/>
          </a:bodyPr>
          <a:lstStyle/>
          <a:p>
            <a:pPr algn="ctr"/>
            <a:r>
              <a:rPr lang="en-US" sz="3600" dirty="0" smtClean="0">
                <a:solidFill>
                  <a:schemeClr val="accent3"/>
                </a:solidFill>
                <a:effectLst>
                  <a:outerShdw blurRad="38100" dist="38100" dir="2700000" algn="tl">
                    <a:srgbClr val="000000">
                      <a:alpha val="43137"/>
                    </a:srgbClr>
                  </a:outerShdw>
                </a:effectLst>
                <a:latin typeface="Comic Sans MS" pitchFamily="66" charset="0"/>
                <a:cs typeface="Arial" pitchFamily="34" charset="0"/>
              </a:rPr>
              <a:t>The Beginning of the Seven Year Tribulation – The Seven Seal Judgments</a:t>
            </a:r>
          </a:p>
          <a:p>
            <a:pPr algn="ctr"/>
            <a:r>
              <a:rPr lang="en-US" sz="3600" dirty="0" smtClean="0">
                <a:solidFill>
                  <a:schemeClr val="accent3"/>
                </a:solidFill>
                <a:effectLst>
                  <a:outerShdw blurRad="38100" dist="38100" dir="2700000" algn="tl">
                    <a:srgbClr val="000000">
                      <a:alpha val="43137"/>
                    </a:srgbClr>
                  </a:outerShdw>
                </a:effectLst>
                <a:latin typeface="Comic Sans MS" pitchFamily="66" charset="0"/>
                <a:cs typeface="Arial" pitchFamily="34" charset="0"/>
              </a:rPr>
              <a:t>Revelation 6:1 – 8:1</a:t>
            </a:r>
            <a:endParaRPr lang="en-US" sz="3600" dirty="0"/>
          </a:p>
        </p:txBody>
      </p:sp>
      <p:sp>
        <p:nvSpPr>
          <p:cNvPr id="4" name="TextBox 3"/>
          <p:cNvSpPr txBox="1"/>
          <p:nvPr/>
        </p:nvSpPr>
        <p:spPr>
          <a:xfrm>
            <a:off x="609600" y="1219200"/>
            <a:ext cx="8077200" cy="923330"/>
          </a:xfrm>
          <a:prstGeom prst="rect">
            <a:avLst/>
          </a:prstGeom>
          <a:noFill/>
        </p:spPr>
        <p:txBody>
          <a:bodyPr wrap="square" rtlCol="0">
            <a:spAutoFit/>
          </a:bodyPr>
          <a:lstStyle/>
          <a:p>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rPr>
              <a:t>Revelation Chapter Six</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685800"/>
            <a:ext cx="8763000" cy="5663089"/>
          </a:xfrm>
          <a:prstGeom prst="rect">
            <a:avLst/>
          </a:prstGeom>
          <a:noFill/>
        </p:spPr>
        <p:txBody>
          <a:bodyPr wrap="square" rtlCol="0">
            <a:spAutoFit/>
          </a:bodyPr>
          <a:lstStyle/>
          <a:p>
            <a:r>
              <a:rPr lang="en-US" sz="2800" b="1" baseline="0" dirty="0" smtClean="0">
                <a:solidFill>
                  <a:schemeClr val="tx1">
                    <a:lumMod val="95000"/>
                  </a:schemeClr>
                </a:solidFill>
              </a:rPr>
              <a:t>            There are a number of parallels between Matthew 24 and Revelation 6:</a:t>
            </a:r>
          </a:p>
          <a:p>
            <a:endParaRPr lang="en-US" sz="2400" b="1" baseline="0" dirty="0" smtClean="0">
              <a:solidFill>
                <a:srgbClr val="FFFF00"/>
              </a:solidFill>
            </a:endParaRPr>
          </a:p>
          <a:p>
            <a:r>
              <a:rPr lang="sv-SE" sz="2400" b="1" baseline="0" dirty="0" smtClean="0">
                <a:solidFill>
                  <a:srgbClr val="FFFF00"/>
                </a:solidFill>
              </a:rPr>
              <a:t> (1) War.		Matt. 24:6-7 		Rev. 6:3-4</a:t>
            </a:r>
          </a:p>
          <a:p>
            <a:endParaRPr lang="sv-SE" sz="2400" b="1" baseline="0" dirty="0" smtClean="0">
              <a:solidFill>
                <a:srgbClr val="FFFF00"/>
              </a:solidFill>
            </a:endParaRPr>
          </a:p>
          <a:p>
            <a:r>
              <a:rPr lang="en-US" sz="2400" b="1" baseline="0" dirty="0" smtClean="0">
                <a:solidFill>
                  <a:srgbClr val="FFFF00"/>
                </a:solidFill>
              </a:rPr>
              <a:t>(2) Famine.   		Matt. 24:7     		Rev. 6:5-6</a:t>
            </a:r>
          </a:p>
          <a:p>
            <a:endParaRPr lang="en-US" sz="2400" b="1" baseline="0" dirty="0" smtClean="0">
              <a:solidFill>
                <a:srgbClr val="FFFF00"/>
              </a:solidFill>
            </a:endParaRPr>
          </a:p>
          <a:p>
            <a:r>
              <a:rPr lang="en-US" sz="2400" b="1" baseline="0" dirty="0" smtClean="0">
                <a:solidFill>
                  <a:srgbClr val="FFFF00"/>
                </a:solidFill>
              </a:rPr>
              <a:t>(3) Death.		Matt. 24:7-8   		Rev. 6:7-8</a:t>
            </a:r>
          </a:p>
          <a:p>
            <a:endParaRPr lang="sv-SE" sz="2400" b="1" baseline="0" dirty="0" smtClean="0">
              <a:solidFill>
                <a:srgbClr val="FFFF00"/>
              </a:solidFill>
            </a:endParaRPr>
          </a:p>
          <a:p>
            <a:r>
              <a:rPr lang="sv-SE" sz="2400" b="1" baseline="0" dirty="0" smtClean="0">
                <a:solidFill>
                  <a:srgbClr val="FFFF00"/>
                </a:solidFill>
              </a:rPr>
              <a:t>(4) Martyrdom.  	Matt. 24:9-10  	Rev. 6:9-11, 24:16-22 </a:t>
            </a:r>
          </a:p>
          <a:p>
            <a:endParaRPr lang="en-US" sz="2400" b="1" baseline="0" dirty="0" smtClean="0">
              <a:solidFill>
                <a:srgbClr val="FFFF00"/>
              </a:solidFill>
            </a:endParaRPr>
          </a:p>
          <a:p>
            <a:r>
              <a:rPr lang="en-US" sz="2400" b="1" baseline="0" dirty="0" smtClean="0">
                <a:solidFill>
                  <a:srgbClr val="FFFF00"/>
                </a:solidFill>
              </a:rPr>
              <a:t> (5) Sun, Moon </a:t>
            </a:r>
          </a:p>
          <a:p>
            <a:r>
              <a:rPr lang="en-US" sz="2400" b="1" dirty="0">
                <a:solidFill>
                  <a:srgbClr val="FFFF00"/>
                </a:solidFill>
              </a:rPr>
              <a:t> </a:t>
            </a:r>
            <a:r>
              <a:rPr lang="en-US" sz="2400" b="1" dirty="0" smtClean="0">
                <a:solidFill>
                  <a:srgbClr val="FFFF00"/>
                </a:solidFill>
              </a:rPr>
              <a:t>      </a:t>
            </a:r>
            <a:r>
              <a:rPr lang="en-US" sz="2400" b="1" baseline="0" dirty="0" smtClean="0">
                <a:solidFill>
                  <a:srgbClr val="FFFF00"/>
                </a:solidFill>
              </a:rPr>
              <a:t>darken and </a:t>
            </a:r>
          </a:p>
          <a:p>
            <a:r>
              <a:rPr lang="en-US" sz="2400" b="1" dirty="0">
                <a:solidFill>
                  <a:srgbClr val="FFFF00"/>
                </a:solidFill>
              </a:rPr>
              <a:t> </a:t>
            </a:r>
            <a:r>
              <a:rPr lang="en-US" sz="2400" b="1" dirty="0" smtClean="0">
                <a:solidFill>
                  <a:srgbClr val="FFFF00"/>
                </a:solidFill>
              </a:rPr>
              <a:t>      </a:t>
            </a:r>
            <a:r>
              <a:rPr lang="en-US" sz="2400" b="1" baseline="0" dirty="0" smtClean="0">
                <a:solidFill>
                  <a:srgbClr val="FFFF00"/>
                </a:solidFill>
              </a:rPr>
              <a:t>Stars fall. 	</a:t>
            </a:r>
            <a:r>
              <a:rPr lang="en-US" sz="2400" b="1" dirty="0">
                <a:solidFill>
                  <a:srgbClr val="FFFF00"/>
                </a:solidFill>
              </a:rPr>
              <a:t>	</a:t>
            </a:r>
            <a:r>
              <a:rPr lang="en-US" sz="2400" b="1" baseline="0" dirty="0" smtClean="0">
                <a:solidFill>
                  <a:srgbClr val="FFFF00"/>
                </a:solidFill>
              </a:rPr>
              <a:t>Matt. 24:29		 Rev. 6:12-14</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oll2.gif"/>
          <p:cNvPicPr>
            <a:picLocks noChangeAspect="1"/>
          </p:cNvPicPr>
          <p:nvPr/>
        </p:nvPicPr>
        <p:blipFill>
          <a:blip r:embed="rId2"/>
          <a:stretch>
            <a:fillRect/>
          </a:stretch>
        </p:blipFill>
        <p:spPr>
          <a:xfrm>
            <a:off x="228600" y="0"/>
            <a:ext cx="8382001" cy="7162800"/>
          </a:xfrm>
          <a:prstGeom prst="rect">
            <a:avLst/>
          </a:prstGeom>
        </p:spPr>
      </p:pic>
      <p:sp>
        <p:nvSpPr>
          <p:cNvPr id="3" name="TextBox 2"/>
          <p:cNvSpPr txBox="1"/>
          <p:nvPr/>
        </p:nvSpPr>
        <p:spPr>
          <a:xfrm>
            <a:off x="1752600" y="1600200"/>
            <a:ext cx="6019800" cy="3416320"/>
          </a:xfrm>
          <a:prstGeom prst="rect">
            <a:avLst/>
          </a:prstGeom>
          <a:noFill/>
        </p:spPr>
        <p:txBody>
          <a:bodyPr wrap="square" rtlCol="0">
            <a:spAutoFit/>
          </a:bodyPr>
          <a:lstStyle/>
          <a:p>
            <a:r>
              <a:rPr lang="en-US" dirty="0" smtClean="0"/>
              <a:t>	</a:t>
            </a:r>
            <a:r>
              <a:rPr lang="en-US" sz="3600" b="1" dirty="0" smtClean="0">
                <a:solidFill>
                  <a:srgbClr val="412F01"/>
                </a:solidFill>
              </a:rPr>
              <a:t>“And I saw when the Lamb opened one of the seals, and I heard, as it were the noise of thunder, one of the four beasts saying, Come and see.” (Revelation 6:1)</a:t>
            </a:r>
            <a:endParaRPr lang="en-US" sz="3600" b="1" dirty="0">
              <a:solidFill>
                <a:srgbClr val="412F0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arge_4Horsemen.jpg"/>
          <p:cNvPicPr>
            <a:picLocks noChangeAspect="1"/>
          </p:cNvPicPr>
          <p:nvPr/>
        </p:nvPicPr>
        <p:blipFill>
          <a:blip r:embed="rId2"/>
          <a:stretch>
            <a:fillRect/>
          </a:stretch>
        </p:blipFill>
        <p:spPr>
          <a:xfrm>
            <a:off x="2157211" y="228600"/>
            <a:ext cx="4829577" cy="6400800"/>
          </a:xfrm>
          <a:prstGeom prst="rect">
            <a:avLst/>
          </a:prstGeom>
        </p:spPr>
      </p:pic>
      <p:sp>
        <p:nvSpPr>
          <p:cNvPr id="3" name="TextBox 2"/>
          <p:cNvSpPr txBox="1"/>
          <p:nvPr/>
        </p:nvSpPr>
        <p:spPr>
          <a:xfrm>
            <a:off x="1600200" y="457200"/>
            <a:ext cx="5662127" cy="1323439"/>
          </a:xfrm>
          <a:prstGeom prst="rect">
            <a:avLst/>
          </a:prstGeom>
          <a:noFill/>
        </p:spPr>
        <p:txBody>
          <a:bodyPr wrap="none" rtlCol="0">
            <a:spAutoFit/>
          </a:bodyPr>
          <a:lstStyle/>
          <a:p>
            <a:pPr algn="ctr"/>
            <a:r>
              <a:rPr lang="en-US" sz="4000" dirty="0">
                <a:solidFill>
                  <a:srgbClr val="FF0000"/>
                </a:solidFill>
                <a:effectLst>
                  <a:outerShdw blurRad="38100" dist="38100" dir="2700000" algn="tl">
                    <a:srgbClr val="000000">
                      <a:alpha val="43137"/>
                    </a:srgbClr>
                  </a:outerShdw>
                </a:effectLst>
              </a:rPr>
              <a:t>THE </a:t>
            </a:r>
            <a:r>
              <a:rPr lang="en-US" sz="4000" b="1" dirty="0">
                <a:solidFill>
                  <a:srgbClr val="FF0000"/>
                </a:solidFill>
                <a:effectLst>
                  <a:outerShdw blurRad="38100" dist="38100" dir="2700000" algn="tl">
                    <a:srgbClr val="000000">
                      <a:alpha val="43137"/>
                    </a:srgbClr>
                  </a:outerShdw>
                </a:effectLst>
              </a:rPr>
              <a:t>FOUR</a:t>
            </a:r>
            <a:r>
              <a:rPr lang="en-US" sz="4000" dirty="0">
                <a:solidFill>
                  <a:srgbClr val="FF0000"/>
                </a:solidFill>
                <a:effectLst>
                  <a:outerShdw blurRad="38100" dist="38100" dir="2700000" algn="tl">
                    <a:srgbClr val="000000">
                      <a:alpha val="43137"/>
                    </a:srgbClr>
                  </a:outerShdw>
                </a:effectLst>
              </a:rPr>
              <a:t> </a:t>
            </a:r>
            <a:r>
              <a:rPr lang="en-US" sz="4000" dirty="0" smtClean="0">
                <a:solidFill>
                  <a:srgbClr val="FF0000"/>
                </a:solidFill>
                <a:effectLst>
                  <a:outerShdw blurRad="38100" dist="38100" dir="2700000" algn="tl">
                    <a:srgbClr val="000000">
                      <a:alpha val="43137"/>
                    </a:srgbClr>
                  </a:outerShdw>
                </a:effectLst>
              </a:rPr>
              <a:t>HORSEMENT </a:t>
            </a:r>
          </a:p>
          <a:p>
            <a:pPr algn="ctr"/>
            <a:r>
              <a:rPr lang="en-US" sz="4000" dirty="0" smtClean="0">
                <a:solidFill>
                  <a:srgbClr val="FF0000"/>
                </a:solidFill>
                <a:effectLst>
                  <a:outerShdw blurRad="38100" dist="38100" dir="2700000" algn="tl">
                    <a:srgbClr val="000000">
                      <a:alpha val="43137"/>
                    </a:srgbClr>
                  </a:outerShdw>
                </a:effectLst>
              </a:rPr>
              <a:t>OF </a:t>
            </a:r>
            <a:r>
              <a:rPr lang="en-US" sz="4000" dirty="0">
                <a:solidFill>
                  <a:srgbClr val="FF0000"/>
                </a:solidFill>
                <a:effectLst>
                  <a:outerShdw blurRad="38100" dist="38100" dir="2700000" algn="tl">
                    <a:srgbClr val="000000">
                      <a:alpha val="43137"/>
                    </a:srgbClr>
                  </a:outerShdw>
                </a:effectLst>
              </a:rPr>
              <a:t>THE APOCALYPSE</a:t>
            </a:r>
          </a:p>
        </p:txBody>
      </p:sp>
      <p:sp>
        <p:nvSpPr>
          <p:cNvPr id="4" name="TextBox 3"/>
          <p:cNvSpPr txBox="1"/>
          <p:nvPr/>
        </p:nvSpPr>
        <p:spPr>
          <a:xfrm>
            <a:off x="2667000" y="5791200"/>
            <a:ext cx="4114800" cy="584775"/>
          </a:xfrm>
          <a:prstGeom prst="rect">
            <a:avLst/>
          </a:prstGeom>
          <a:noFill/>
          <a:effectLst>
            <a:glow rad="139700">
              <a:schemeClr val="accent3">
                <a:satMod val="175000"/>
                <a:alpha val="40000"/>
              </a:schemeClr>
            </a:glow>
          </a:effectLst>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rPr>
              <a:t>Revelation 6:2-8</a:t>
            </a:r>
            <a:endPar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81000"/>
            <a:ext cx="6705600" cy="1323439"/>
          </a:xfrm>
          <a:prstGeom prst="rect">
            <a:avLst/>
          </a:prstGeom>
          <a:noFill/>
        </p:spPr>
        <p:txBody>
          <a:bodyPr wrap="square" rtlCol="0">
            <a:spAutoFit/>
          </a:bodyPr>
          <a:lstStyle/>
          <a:p>
            <a:r>
              <a:rPr lang="en-US" sz="4000" dirty="0" smtClean="0">
                <a:effectLst>
                  <a:outerShdw blurRad="38100" dist="38100" dir="2700000" algn="tl">
                    <a:srgbClr val="000000">
                      <a:alpha val="43137"/>
                    </a:srgbClr>
                  </a:outerShdw>
                </a:effectLst>
                <a:latin typeface="Arial" pitchFamily="34" charset="0"/>
                <a:cs typeface="Arial" pitchFamily="34" charset="0"/>
              </a:rPr>
              <a:t>The characteristic of the first Rider:</a:t>
            </a:r>
            <a:endParaRPr lang="en-US" sz="4000" dirty="0">
              <a:effectLst>
                <a:outerShdw blurRad="38100" dist="38100" dir="2700000" algn="tl">
                  <a:srgbClr val="000000">
                    <a:alpha val="43137"/>
                  </a:srgbClr>
                </a:outerShdw>
              </a:effectLst>
            </a:endParaRPr>
          </a:p>
        </p:txBody>
      </p:sp>
      <p:sp>
        <p:nvSpPr>
          <p:cNvPr id="3" name="TextBox 2"/>
          <p:cNvSpPr txBox="1"/>
          <p:nvPr/>
        </p:nvSpPr>
        <p:spPr>
          <a:xfrm>
            <a:off x="1143000" y="1905000"/>
            <a:ext cx="6705600" cy="4801314"/>
          </a:xfrm>
          <a:prstGeom prst="rect">
            <a:avLst/>
          </a:prstGeom>
          <a:noFill/>
        </p:spPr>
        <p:txBody>
          <a:bodyPr wrap="square" rtlCol="0">
            <a:spAutoFit/>
          </a:bodyPr>
          <a:lstStyle/>
          <a:p>
            <a:r>
              <a:rPr lang="en-US" sz="3200" dirty="0" smtClean="0">
                <a:solidFill>
                  <a:schemeClr val="accent3">
                    <a:lumMod val="40000"/>
                    <a:lumOff val="60000"/>
                  </a:schemeClr>
                </a:solidFill>
              </a:rPr>
              <a:t>(1) symbolism of the horse – he charges in.</a:t>
            </a:r>
          </a:p>
          <a:p>
            <a:r>
              <a:rPr lang="en-US" sz="3200" dirty="0" smtClean="0">
                <a:solidFill>
                  <a:schemeClr val="accent3">
                    <a:lumMod val="40000"/>
                    <a:lumOff val="60000"/>
                  </a:schemeClr>
                </a:solidFill>
              </a:rPr>
              <a:t>(2) the color of the horse is white – he comes as a ruler of peace.</a:t>
            </a:r>
          </a:p>
          <a:p>
            <a:r>
              <a:rPr lang="en-US" sz="3200" dirty="0" smtClean="0">
                <a:solidFill>
                  <a:schemeClr val="accent3">
                    <a:lumMod val="40000"/>
                    <a:lumOff val="60000"/>
                  </a:schemeClr>
                </a:solidFill>
              </a:rPr>
              <a:t>(3) he has a bow – he presents himself as a man of peace, but carries a weapon – a bow to kill.</a:t>
            </a:r>
          </a:p>
          <a:p>
            <a:r>
              <a:rPr lang="en-US" sz="3200" dirty="0" smtClean="0">
                <a:solidFill>
                  <a:schemeClr val="accent3">
                    <a:lumMod val="40000"/>
                    <a:lumOff val="60000"/>
                  </a:schemeClr>
                </a:solidFill>
              </a:rPr>
              <a:t>(4) his crown that is indicative of a rule who is victorious. </a:t>
            </a:r>
            <a:endParaRPr lang="en-US" sz="3200" b="1" dirty="0" smtClean="0">
              <a:solidFill>
                <a:schemeClr val="accent3">
                  <a:lumMod val="40000"/>
                  <a:lumOff val="60000"/>
                </a:schemeClr>
              </a:solidFill>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8800" y="685800"/>
            <a:ext cx="6629400" cy="2246769"/>
          </a:xfrm>
          <a:prstGeom prst="rect">
            <a:avLst/>
          </a:prstGeom>
          <a:noFill/>
        </p:spPr>
        <p:txBody>
          <a:bodyPr wrap="square" rtlCol="0">
            <a:spAutoFit/>
          </a:bodyPr>
          <a:lstStyle/>
          <a:p>
            <a:r>
              <a:rPr lang="en-US" dirty="0" smtClean="0"/>
              <a:t>	</a:t>
            </a:r>
            <a:r>
              <a:rPr lang="en-US" sz="2800" dirty="0" smtClean="0">
                <a:solidFill>
                  <a:schemeClr val="accent3">
                    <a:lumMod val="60000"/>
                    <a:lumOff val="40000"/>
                  </a:schemeClr>
                </a:solidFill>
              </a:rPr>
              <a:t>“And I saw, and behold a white horse: and he that sat on him had a bow; and a crown was given unto him: and he went forth conquering, and to conquer.”  (Revelation 6:2)</a:t>
            </a:r>
            <a:endParaRPr lang="en-US" sz="2800" dirty="0">
              <a:solidFill>
                <a:schemeClr val="accent3">
                  <a:lumMod val="60000"/>
                  <a:lumOff val="40000"/>
                </a:schemeClr>
              </a:solidFill>
            </a:endParaRPr>
          </a:p>
        </p:txBody>
      </p:sp>
      <p:pic>
        <p:nvPicPr>
          <p:cNvPr id="4" name="Picture 3" descr="visionwhitehorse.jpg"/>
          <p:cNvPicPr>
            <a:picLocks noChangeAspect="1"/>
          </p:cNvPicPr>
          <p:nvPr/>
        </p:nvPicPr>
        <p:blipFill>
          <a:blip r:embed="rId2"/>
          <a:stretch>
            <a:fillRect/>
          </a:stretch>
        </p:blipFill>
        <p:spPr>
          <a:xfrm>
            <a:off x="2836562" y="2971800"/>
            <a:ext cx="3716638" cy="3276600"/>
          </a:xfrm>
          <a:prstGeom prst="rect">
            <a:avLst/>
          </a:prstGeom>
        </p:spPr>
      </p:pic>
      <p:sp>
        <p:nvSpPr>
          <p:cNvPr id="5" name="TextBox 4"/>
          <p:cNvSpPr txBox="1"/>
          <p:nvPr/>
        </p:nvSpPr>
        <p:spPr>
          <a:xfrm>
            <a:off x="3048000" y="5562600"/>
            <a:ext cx="3352800" cy="707886"/>
          </a:xfrm>
          <a:prstGeom prst="rect">
            <a:avLst/>
          </a:prstGeom>
          <a:noFill/>
        </p:spPr>
        <p:txBody>
          <a:bodyPr wrap="square" rtlCol="0">
            <a:spAutoFit/>
          </a:bodyPr>
          <a:lstStyle/>
          <a:p>
            <a:r>
              <a:rPr lang="en-US" sz="4000" dirty="0" smtClean="0"/>
              <a:t>The Antichrist</a:t>
            </a:r>
            <a:endParaRPr lang="en-US" sz="4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533400"/>
            <a:ext cx="7696200" cy="5386090"/>
          </a:xfrm>
          <a:prstGeom prst="rect">
            <a:avLst/>
          </a:prstGeom>
          <a:noFill/>
        </p:spPr>
        <p:txBody>
          <a:bodyPr wrap="square" rtlCol="0">
            <a:spAutoFit/>
          </a:bodyPr>
          <a:lstStyle/>
          <a:p>
            <a:r>
              <a:rPr lang="en-US" sz="2800" b="1" dirty="0" smtClean="0">
                <a:solidFill>
                  <a:schemeClr val="accent3">
                    <a:lumMod val="60000"/>
                    <a:lumOff val="40000"/>
                  </a:schemeClr>
                </a:solidFill>
              </a:rPr>
              <a:t>The Antichrist makes a peace treaty to protect Israel: </a:t>
            </a:r>
          </a:p>
          <a:p>
            <a:endParaRPr lang="en-US" sz="2800" b="1" dirty="0">
              <a:solidFill>
                <a:schemeClr val="accent6">
                  <a:lumMod val="40000"/>
                  <a:lumOff val="60000"/>
                </a:schemeClr>
              </a:solidFill>
            </a:endParaRPr>
          </a:p>
          <a:p>
            <a:r>
              <a:rPr lang="en-US" sz="2800" b="1" dirty="0" smtClean="0">
                <a:solidFill>
                  <a:schemeClr val="accent6">
                    <a:lumMod val="40000"/>
                    <a:lumOff val="60000"/>
                  </a:schemeClr>
                </a:solidFill>
              </a:rPr>
              <a:t>	 “And he shall confirm the covenant with many for one week: and in the midst of the week he shall cause the sacrifice and the oblation to cease, and for the overspreading of abominations he shall make it desolate, even until the consummation, and that determined shall be poured upon the desolate. “   (Daniel 9:27)</a:t>
            </a:r>
          </a:p>
          <a:p>
            <a:endParaRPr lang="en-US" dirty="0"/>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609600"/>
            <a:ext cx="8153400" cy="1077218"/>
          </a:xfrm>
          <a:prstGeom prst="rect">
            <a:avLst/>
          </a:prstGeom>
          <a:noFill/>
        </p:spPr>
        <p:txBody>
          <a:bodyPr wrap="square" rtlCol="0">
            <a:spAutoFit/>
          </a:bodyPr>
          <a:lstStyle/>
          <a:p>
            <a:r>
              <a:rPr lang="en-US" dirty="0" smtClean="0"/>
              <a:t>	</a:t>
            </a:r>
            <a:r>
              <a:rPr lang="en-US" sz="3200" dirty="0" smtClean="0"/>
              <a:t>The  idea which the word conveys appears frequently in Scripture.</a:t>
            </a:r>
            <a:endParaRPr lang="en-US" sz="3200" dirty="0"/>
          </a:p>
        </p:txBody>
      </p:sp>
      <p:sp>
        <p:nvSpPr>
          <p:cNvPr id="3" name="TextBox 2"/>
          <p:cNvSpPr txBox="1"/>
          <p:nvPr/>
        </p:nvSpPr>
        <p:spPr>
          <a:xfrm>
            <a:off x="1143000" y="1981200"/>
            <a:ext cx="6858000" cy="4524315"/>
          </a:xfrm>
          <a:prstGeom prst="rect">
            <a:avLst/>
          </a:prstGeom>
          <a:noFill/>
        </p:spPr>
        <p:txBody>
          <a:bodyPr wrap="square" rtlCol="0">
            <a:spAutoFit/>
          </a:bodyPr>
          <a:lstStyle/>
          <a:p>
            <a:r>
              <a:rPr lang="en-US" sz="2400" dirty="0" smtClean="0">
                <a:solidFill>
                  <a:srgbClr val="FFFF00"/>
                </a:solidFill>
              </a:rPr>
              <a:t>	“After this I saw in the night visions, and behold a fourth beast, dreadful and terrible, and strong exceedingly; and it had great iron teeth: it devoured and brake in pieces, and stamped the residue with the feet of it: and it was diverse from all the beasts that were before it; and it had ten horns. I considered the horns, and, behold, there came up among them another little horn, before whom there were three of the first horns plucked up by the roots: and, behold, in this horn were eyes like the eyes of man, and a mouth speaking great things. “ (Daniel 7:7-8)</a:t>
            </a:r>
            <a:endParaRPr lang="en-US" sz="2400"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ourBeastsColor.jpg"/>
          <p:cNvPicPr>
            <a:picLocks noChangeAspect="1"/>
          </p:cNvPicPr>
          <p:nvPr/>
        </p:nvPicPr>
        <p:blipFill>
          <a:blip r:embed="rId2"/>
          <a:stretch>
            <a:fillRect/>
          </a:stretch>
        </p:blipFill>
        <p:spPr>
          <a:xfrm>
            <a:off x="304800" y="228600"/>
            <a:ext cx="5029200" cy="6478008"/>
          </a:xfrm>
          <a:prstGeom prst="rect">
            <a:avLst/>
          </a:prstGeom>
        </p:spPr>
      </p:pic>
      <p:sp>
        <p:nvSpPr>
          <p:cNvPr id="3" name="TextBox 2"/>
          <p:cNvSpPr txBox="1"/>
          <p:nvPr/>
        </p:nvSpPr>
        <p:spPr>
          <a:xfrm>
            <a:off x="6019800" y="1447800"/>
            <a:ext cx="1828800" cy="1446550"/>
          </a:xfrm>
          <a:prstGeom prst="rect">
            <a:avLst/>
          </a:prstGeom>
          <a:noFill/>
        </p:spPr>
        <p:txBody>
          <a:bodyPr wrap="square" rtlCol="0">
            <a:spAutoFit/>
          </a:bodyPr>
          <a:lstStyle/>
          <a:p>
            <a:r>
              <a:rPr lang="en-US" sz="4400" dirty="0" smtClean="0"/>
              <a:t>Daniel  7:1-8</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dan2.jpg"/>
          <p:cNvPicPr>
            <a:picLocks noChangeAspect="1"/>
          </p:cNvPicPr>
          <p:nvPr/>
        </p:nvPicPr>
        <p:blipFill>
          <a:blip r:embed="rId2"/>
          <a:stretch>
            <a:fillRect/>
          </a:stretch>
        </p:blipFill>
        <p:spPr>
          <a:xfrm>
            <a:off x="3581400" y="0"/>
            <a:ext cx="5410199" cy="7162800"/>
          </a:xfrm>
          <a:prstGeom prst="rect">
            <a:avLst/>
          </a:prstGeom>
        </p:spPr>
      </p:pic>
      <p:sp>
        <p:nvSpPr>
          <p:cNvPr id="4" name="TextBox 3"/>
          <p:cNvSpPr txBox="1"/>
          <p:nvPr/>
        </p:nvSpPr>
        <p:spPr>
          <a:xfrm>
            <a:off x="304800" y="381000"/>
            <a:ext cx="2743200" cy="5078313"/>
          </a:xfrm>
          <a:prstGeom prst="rect">
            <a:avLst/>
          </a:prstGeom>
          <a:noFill/>
        </p:spPr>
        <p:txBody>
          <a:bodyPr wrap="square" rtlCol="0">
            <a:spAutoFit/>
          </a:bodyPr>
          <a:lstStyle/>
          <a:p>
            <a:r>
              <a:rPr lang="en-US" dirty="0" smtClean="0">
                <a:solidFill>
                  <a:srgbClr val="FFFF00"/>
                </a:solidFill>
                <a:effectLst>
                  <a:outerShdw blurRad="38100" dist="38100" dir="2700000" algn="tl">
                    <a:srgbClr val="000000">
                      <a:alpha val="43137"/>
                    </a:srgbClr>
                  </a:outerShdw>
                </a:effectLst>
              </a:rPr>
              <a:t> </a:t>
            </a:r>
            <a:r>
              <a:rPr lang="en-US" sz="3600" dirty="0" smtClean="0">
                <a:solidFill>
                  <a:srgbClr val="FFFF00"/>
                </a:solidFill>
                <a:effectLst>
                  <a:outerShdw blurRad="38100" dist="38100" dir="2700000" algn="tl">
                    <a:srgbClr val="000000">
                      <a:alpha val="43137"/>
                    </a:srgbClr>
                  </a:outerShdw>
                </a:effectLst>
              </a:rPr>
              <a:t>In Daniel’s vision he saw the five great nations that would arise  until the Second Coming of Jesus Christ.</a:t>
            </a:r>
            <a:endParaRPr lang="en-US" sz="3600" dirty="0">
              <a:solidFill>
                <a:srgbClr val="FFFF00"/>
              </a:solidFill>
              <a:effectLst>
                <a:outerShdw blurRad="38100" dist="38100" dir="2700000" algn="tl">
                  <a:srgbClr val="000000">
                    <a:alpha val="43137"/>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382000" cy="5724644"/>
          </a:xfrm>
          <a:prstGeom prst="rect">
            <a:avLst/>
          </a:prstGeom>
          <a:noFill/>
          <a:ln>
            <a:solidFill>
              <a:schemeClr val="tx1"/>
            </a:solidFill>
          </a:ln>
        </p:spPr>
        <p:txBody>
          <a:bodyPr wrap="square" rtlCol="0">
            <a:spAutoFit/>
          </a:bodyPr>
          <a:lstStyle/>
          <a:p>
            <a:r>
              <a:rPr lang="en-US" b="1" dirty="0" smtClean="0"/>
              <a:t>A Comparison Between the Two Visions</a:t>
            </a:r>
          </a:p>
          <a:p>
            <a:endParaRPr lang="en-US" dirty="0" smtClean="0"/>
          </a:p>
          <a:p>
            <a:r>
              <a:rPr lang="en-US" dirty="0" smtClean="0"/>
              <a:t>                                                            The Nation </a:t>
            </a:r>
          </a:p>
          <a:p>
            <a:r>
              <a:rPr lang="en-US" u="sng" dirty="0" smtClean="0"/>
              <a:t>Nebuchadnezzar’s Dream	Symbolized 		Daniel's  Vision</a:t>
            </a:r>
          </a:p>
          <a:p>
            <a:endParaRPr lang="en-US" dirty="0" smtClean="0"/>
          </a:p>
          <a:p>
            <a:r>
              <a:rPr lang="en-US" dirty="0" smtClean="0"/>
              <a:t>  </a:t>
            </a:r>
            <a:r>
              <a:rPr lang="en-US" sz="2400" b="1" dirty="0" smtClean="0">
                <a:solidFill>
                  <a:schemeClr val="tx2">
                    <a:lumMod val="50000"/>
                  </a:schemeClr>
                </a:solidFill>
              </a:rPr>
              <a:t>Daniel 2:31-36                                   </a:t>
            </a:r>
            <a:r>
              <a:rPr lang="en-US" dirty="0" smtClean="0"/>
              <a:t>		</a:t>
            </a:r>
            <a:r>
              <a:rPr lang="en-US" sz="2400" b="1" dirty="0" smtClean="0">
                <a:solidFill>
                  <a:schemeClr val="tx2">
                    <a:lumMod val="50000"/>
                  </a:schemeClr>
                </a:solidFill>
              </a:rPr>
              <a:t>Daniel 7:1-14</a:t>
            </a:r>
          </a:p>
          <a:p>
            <a:endParaRPr lang="en-US" dirty="0" smtClean="0"/>
          </a:p>
          <a:p>
            <a:r>
              <a:rPr lang="en-US" dirty="0" smtClean="0">
                <a:solidFill>
                  <a:srgbClr val="FFFF00"/>
                </a:solidFill>
              </a:rPr>
              <a:t>Head was of fine gold </a:t>
            </a:r>
            <a:r>
              <a:rPr lang="en-US" dirty="0" smtClean="0"/>
              <a:t>	Babylon          	This beast was like a lion with eagle’s 					wings .   Its wings are plucked, and it 					was  made to stand  up like a man on 					its feet,  and was given a man's heart.</a:t>
            </a:r>
          </a:p>
          <a:p>
            <a:endParaRPr lang="en-US" dirty="0" smtClean="0"/>
          </a:p>
          <a:p>
            <a:r>
              <a:rPr lang="en-US" dirty="0" smtClean="0">
                <a:solidFill>
                  <a:schemeClr val="tx1">
                    <a:lumMod val="75000"/>
                  </a:schemeClr>
                </a:solidFill>
                <a:effectLst>
                  <a:outerShdw blurRad="38100" dist="38100" dir="2700000" algn="tl">
                    <a:srgbClr val="000000">
                      <a:alpha val="43137"/>
                    </a:srgbClr>
                  </a:outerShdw>
                </a:effectLst>
              </a:rPr>
              <a:t>Chest and arms of silver</a:t>
            </a:r>
            <a:r>
              <a:rPr lang="en-US" dirty="0" smtClean="0"/>
              <a:t>	Medo-Persians     	Bear which raised its self on one side. 					It  had three ribs in its mouth between 					its teeth.  It was told to arise and  					devour  much flesh.</a:t>
            </a:r>
          </a:p>
          <a:p>
            <a:endParaRPr lang="en-US" dirty="0" smtClean="0"/>
          </a:p>
          <a:p>
            <a:r>
              <a:rPr lang="en-US" dirty="0" smtClean="0">
                <a:solidFill>
                  <a:schemeClr val="accent3">
                    <a:lumMod val="60000"/>
                    <a:lumOff val="40000"/>
                  </a:schemeClr>
                </a:solidFill>
              </a:rPr>
              <a:t>Belly and thighs of bronze</a:t>
            </a:r>
            <a:r>
              <a:rPr lang="en-US" dirty="0" smtClean="0"/>
              <a:t>	Greeks		Leopard, had four wings on its back 					like a bird  and had four heads and was  					given dominion to rule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457200"/>
            <a:ext cx="8077200" cy="4370427"/>
          </a:xfrm>
          <a:prstGeom prst="rect">
            <a:avLst/>
          </a:prstGeom>
          <a:noFill/>
          <a:ln>
            <a:solidFill>
              <a:schemeClr val="tx1"/>
            </a:solidFill>
          </a:ln>
        </p:spPr>
        <p:txBody>
          <a:bodyPr wrap="square" rtlCol="0">
            <a:spAutoFit/>
          </a:bodyPr>
          <a:lstStyle/>
          <a:p>
            <a:r>
              <a:rPr lang="en-US" sz="2000" b="1" dirty="0" smtClean="0">
                <a:solidFill>
                  <a:schemeClr val="tx1">
                    <a:lumMod val="50000"/>
                  </a:schemeClr>
                </a:solidFill>
              </a:rPr>
              <a:t>Legs of Iron </a:t>
            </a:r>
            <a:r>
              <a:rPr lang="en-US" sz="2000" dirty="0" smtClean="0"/>
              <a:t>		Romans		This beast was dreadful, 						terrible  	and  strong with great 					teeth.  It  devourer and  brake in 					pieces.  It  stamped the residue 					with its feet.  It was not like the 					other beasts. It  </a:t>
            </a:r>
            <a:r>
              <a:rPr lang="en-US" sz="2000" dirty="0" smtClean="0">
                <a:solidFill>
                  <a:srgbClr val="FFFF00"/>
                </a:solidFill>
              </a:rPr>
              <a:t>had ten horns.</a:t>
            </a:r>
          </a:p>
          <a:p>
            <a:r>
              <a:rPr lang="en-US" sz="2000" dirty="0" smtClean="0"/>
              <a:t>	</a:t>
            </a:r>
          </a:p>
          <a:p>
            <a:r>
              <a:rPr lang="en-US" sz="2000" b="1" dirty="0" smtClean="0">
                <a:solidFill>
                  <a:schemeClr val="accent3">
                    <a:lumMod val="75000"/>
                  </a:schemeClr>
                </a:solidFill>
              </a:rPr>
              <a:t>Feet of Iron and Clay</a:t>
            </a:r>
            <a:r>
              <a:rPr lang="en-US" sz="2000" dirty="0" smtClean="0"/>
              <a:t>	Revived Roman	A little horn arises among the  					ten horns.  Mixed  Empire This 					little  horn plucks up three of 					the first ten  horns.  Has eyes 					like a man and  mouth speaks 					great  things with its mouth.</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an7-chart.gif"/>
          <p:cNvPicPr>
            <a:picLocks noChangeAspect="1"/>
          </p:cNvPicPr>
          <p:nvPr/>
        </p:nvPicPr>
        <p:blipFill>
          <a:blip r:embed="rId2"/>
          <a:stretch>
            <a:fillRect/>
          </a:stretch>
        </p:blipFill>
        <p:spPr>
          <a:xfrm>
            <a:off x="304800" y="457200"/>
            <a:ext cx="8686799" cy="583579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2000" y="685800"/>
            <a:ext cx="7543800" cy="4893647"/>
          </a:xfrm>
          <a:prstGeom prst="rect">
            <a:avLst/>
          </a:prstGeom>
          <a:noFill/>
        </p:spPr>
        <p:txBody>
          <a:bodyPr wrap="square" rtlCol="0">
            <a:spAutoFit/>
          </a:bodyPr>
          <a:lstStyle/>
          <a:p>
            <a:r>
              <a:rPr lang="en-US" dirty="0" smtClean="0"/>
              <a:t>	</a:t>
            </a:r>
            <a:r>
              <a:rPr lang="en-US" sz="2400" dirty="0" smtClean="0">
                <a:effectLst>
                  <a:outerShdw blurRad="38100" dist="38100" dir="2700000" algn="tl">
                    <a:srgbClr val="000000">
                      <a:alpha val="43137"/>
                    </a:srgbClr>
                  </a:outerShdw>
                </a:effectLst>
              </a:rPr>
              <a:t>“And there appeared another wonder in heaven; and behold a great red dragon, having seven heads and ten horns, and seven crowns upon his heads.”     (Revelation 12:3)</a:t>
            </a:r>
          </a:p>
          <a:p>
            <a:endParaRPr lang="en-US" sz="2400" dirty="0" smtClean="0">
              <a:effectLst>
                <a:outerShdw blurRad="38100" dist="38100" dir="2700000" algn="tl">
                  <a:srgbClr val="000000">
                    <a:alpha val="43137"/>
                  </a:srgbClr>
                </a:outerShdw>
              </a:effectLst>
            </a:endParaRPr>
          </a:p>
          <a:p>
            <a:r>
              <a:rPr lang="en-US" sz="2400" dirty="0" smtClean="0">
                <a:solidFill>
                  <a:srgbClr val="FF0000"/>
                </a:solidFill>
                <a:effectLst>
                  <a:outerShdw blurRad="38100" dist="38100" dir="2700000" algn="tl">
                    <a:srgbClr val="000000">
                      <a:alpha val="43137"/>
                    </a:srgbClr>
                  </a:outerShdw>
                </a:effectLst>
              </a:rPr>
              <a:t>Compare with:</a:t>
            </a: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	“After this I saw in the night visions, and behold a fourth beast, dreadful and terrible, and strong exceedingly; and it had great iron teeth: it devoured and brake in pieces, and stamped the residue with the feet of it: and it was diverse from all the beasts that were before it; and it had ten horns.”  (Daniel 7:7)</a:t>
            </a:r>
            <a:endParaRPr lang="en-US" sz="2400" dirty="0">
              <a:effectLst>
                <a:outerShdw blurRad="38100" dist="38100" dir="2700000" algn="tl">
                  <a:srgbClr val="000000">
                    <a:alpha val="43137"/>
                  </a:srgbClr>
                </a:outerShdw>
              </a:effectLs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0" y="685800"/>
            <a:ext cx="5638800" cy="3416320"/>
          </a:xfrm>
          <a:prstGeom prst="rect">
            <a:avLst/>
          </a:prstGeom>
          <a:noFill/>
        </p:spPr>
        <p:txBody>
          <a:bodyPr wrap="square" rtlCol="0">
            <a:spAutoFit/>
          </a:bodyPr>
          <a:lstStyle/>
          <a:p>
            <a:r>
              <a:rPr lang="en-US" sz="7200" dirty="0" smtClean="0">
                <a:solidFill>
                  <a:srgbClr val="FF0000"/>
                </a:solidFill>
                <a:effectLst>
                  <a:outerShdw blurRad="38100" dist="38100" dir="2700000" algn="tl">
                    <a:srgbClr val="000000">
                      <a:alpha val="43137"/>
                    </a:srgbClr>
                  </a:outerShdw>
                </a:effectLst>
              </a:rPr>
              <a:t>Note the events of Daniel 7:18-27</a:t>
            </a:r>
            <a:endParaRPr lang="en-US" sz="7200"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533400"/>
            <a:ext cx="7848600" cy="6247864"/>
          </a:xfrm>
          <a:prstGeom prst="rect">
            <a:avLst/>
          </a:prstGeom>
          <a:noFill/>
        </p:spPr>
        <p:txBody>
          <a:bodyPr wrap="square" rtlCol="0">
            <a:spAutoFit/>
          </a:bodyPr>
          <a:lstStyle/>
          <a:p>
            <a:r>
              <a:rPr lang="en-US" sz="2800" dirty="0" smtClean="0">
                <a:solidFill>
                  <a:srgbClr val="FFFF00"/>
                </a:solidFill>
              </a:rPr>
              <a:t>The word "antichrist" occurs only in:</a:t>
            </a:r>
          </a:p>
          <a:p>
            <a:r>
              <a:rPr lang="en-US" sz="2400" dirty="0" smtClean="0"/>
              <a:t>    </a:t>
            </a:r>
          </a:p>
          <a:p>
            <a:r>
              <a:rPr lang="en-US" sz="2400" dirty="0" smtClean="0"/>
              <a:t>	“Little children, it is the last time: and as ye have heard that antichrist shall come, even now are there many antichrists; whereby we know that it is the last time.” (1 John 2:18)</a:t>
            </a:r>
          </a:p>
          <a:p>
            <a:endParaRPr lang="en-US" sz="2400" dirty="0" smtClean="0"/>
          </a:p>
          <a:p>
            <a:r>
              <a:rPr lang="en-US" sz="2400" dirty="0" smtClean="0"/>
              <a:t>	“And every spirit that confesseth not that Jesus Christ is come in the flesh is not of God: and this is that spirit of antichrist, whereof ye have heard that it should come; and even now already is it in the world. “  (1 John 4:3)</a:t>
            </a:r>
          </a:p>
          <a:p>
            <a:endParaRPr lang="en-US" sz="2400" dirty="0" smtClean="0"/>
          </a:p>
          <a:p>
            <a:r>
              <a:rPr lang="en-US" sz="2400" dirty="0" smtClean="0"/>
              <a:t>	“For many deceivers are entered into the world, who confess not that Jesus Christ is come in the flesh. This is a deceiver and an antichrist. “  (2 John 1:7)</a:t>
            </a:r>
          </a:p>
          <a:p>
            <a:endParaRPr lang="en-US" dirty="0" smtClean="0"/>
          </a:p>
          <a:p>
            <a:r>
              <a:rPr lang="en-US" dirty="0" smtClean="0"/>
              <a:t>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143000"/>
            <a:ext cx="8534400" cy="4585871"/>
          </a:xfrm>
          <a:prstGeom prst="rect">
            <a:avLst/>
          </a:prstGeom>
          <a:noFill/>
        </p:spPr>
        <p:txBody>
          <a:bodyPr wrap="square" rtlCol="0">
            <a:spAutoFit/>
          </a:bodyPr>
          <a:lstStyle/>
          <a:p>
            <a:r>
              <a:rPr lang="en-US" sz="2800" b="1" dirty="0" smtClean="0"/>
              <a:t>	</a:t>
            </a:r>
            <a:r>
              <a:rPr lang="en-US" sz="2400" b="1" dirty="0" smtClean="0"/>
              <a:t>“And I beheld another beast coming up out of the earth; and he had two horns like a lamb, and he spake as a dragon. And he exerciseth all the power of the first beast before him, and causeth the earth and them which dwell therein to worship the first beast, whose deadly wound was healed. And he doeth great wonders, so that he maketh fire come down from heaven on the earth in the sight of men, And deceiveth them that dwell on the earth by the means of those miracles which he had power to do in the sight of the beast; saying to them that dwell on the earth, that they should make an image to the beast, which had the wound by a sword, and did live.”  (Revelation 13:11-14)</a:t>
            </a:r>
            <a:endParaRPr lang="en-US" sz="2400" b="1" dirty="0"/>
          </a:p>
        </p:txBody>
      </p:sp>
      <p:sp>
        <p:nvSpPr>
          <p:cNvPr id="3" name="TextBox 2"/>
          <p:cNvSpPr txBox="1"/>
          <p:nvPr/>
        </p:nvSpPr>
        <p:spPr>
          <a:xfrm>
            <a:off x="1600200" y="457200"/>
            <a:ext cx="4937570" cy="830997"/>
          </a:xfrm>
          <a:prstGeom prst="rect">
            <a:avLst/>
          </a:prstGeom>
          <a:noFill/>
        </p:spPr>
        <p:txBody>
          <a:bodyPr wrap="none" rtlCol="0">
            <a:spAutoFit/>
          </a:bodyPr>
          <a:lstStyle/>
          <a:p>
            <a:r>
              <a:rPr lang="en-US" sz="4800" dirty="0" smtClean="0">
                <a:solidFill>
                  <a:schemeClr val="accent3"/>
                </a:solidFill>
              </a:rPr>
              <a:t>The False Prophet:</a:t>
            </a:r>
            <a:endParaRPr lang="en-US" sz="4800" dirty="0">
              <a:solidFill>
                <a:schemeClr val="accent3"/>
              </a:solidFill>
            </a:endParaRPr>
          </a:p>
        </p:txBody>
      </p:sp>
      <p:sp>
        <p:nvSpPr>
          <p:cNvPr id="4" name="TextBox 3"/>
          <p:cNvSpPr txBox="1"/>
          <p:nvPr/>
        </p:nvSpPr>
        <p:spPr>
          <a:xfrm>
            <a:off x="762000" y="5638800"/>
            <a:ext cx="7391400" cy="923330"/>
          </a:xfrm>
          <a:prstGeom prst="rect">
            <a:avLst/>
          </a:prstGeom>
          <a:solidFill>
            <a:schemeClr val="tx1"/>
          </a:solidFill>
        </p:spPr>
        <p:txBody>
          <a:bodyPr wrap="square" rtlCol="0">
            <a:spAutoFit/>
          </a:bodyPr>
          <a:lstStyle/>
          <a:p>
            <a:r>
              <a:rPr lang="en-US" b="1" dirty="0" smtClean="0">
                <a:solidFill>
                  <a:srgbClr val="FF0000"/>
                </a:solidFill>
              </a:rPr>
              <a:t>Some conclude this is the Roman Catholic Church.    This is a world wide religion of the Antichrist which makes its scope larger.  All false churches and religions will be a part of this world wide religion.  </a:t>
            </a:r>
            <a:endParaRPr lang="en-US" b="1" dirty="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228600"/>
            <a:ext cx="7772400" cy="1077218"/>
          </a:xfrm>
          <a:prstGeom prst="rect">
            <a:avLst/>
          </a:prstGeom>
          <a:noFill/>
        </p:spPr>
        <p:txBody>
          <a:bodyPr wrap="square" rtlCol="0">
            <a:spAutoFit/>
          </a:bodyPr>
          <a:lstStyle/>
          <a:p>
            <a:r>
              <a:rPr lang="en-US" sz="3200" dirty="0" smtClean="0">
                <a:solidFill>
                  <a:srgbClr val="FFFF00"/>
                </a:solidFill>
              </a:rPr>
              <a:t>	The Antichrist aided by the False Prophecy will establish a “new world order.” </a:t>
            </a:r>
            <a:endParaRPr lang="en-US" sz="3200" dirty="0">
              <a:solidFill>
                <a:srgbClr val="FFFF00"/>
              </a:solidFill>
            </a:endParaRPr>
          </a:p>
        </p:txBody>
      </p:sp>
      <p:sp>
        <p:nvSpPr>
          <p:cNvPr id="3" name="TextBox 2"/>
          <p:cNvSpPr txBox="1"/>
          <p:nvPr/>
        </p:nvSpPr>
        <p:spPr>
          <a:xfrm>
            <a:off x="228600" y="1447800"/>
            <a:ext cx="8305800" cy="4924425"/>
          </a:xfrm>
          <a:prstGeom prst="rect">
            <a:avLst/>
          </a:prstGeom>
          <a:noFill/>
        </p:spPr>
        <p:txBody>
          <a:bodyPr wrap="square" rtlCol="0">
            <a:spAutoFit/>
          </a:bodyPr>
          <a:lstStyle/>
          <a:p>
            <a:r>
              <a:rPr lang="en-US" sz="2800" b="1" dirty="0" smtClean="0">
                <a:solidFill>
                  <a:srgbClr val="FF0000"/>
                </a:solidFill>
              </a:rPr>
              <a:t>	Current organizations promoting </a:t>
            </a:r>
            <a:r>
              <a:rPr lang="en-US" sz="2800" b="1" dirty="0" err="1" smtClean="0">
                <a:solidFill>
                  <a:srgbClr val="FF0000"/>
                </a:solidFill>
              </a:rPr>
              <a:t>ecumentalism</a:t>
            </a:r>
            <a:r>
              <a:rPr lang="en-US" sz="2800" b="1" dirty="0" smtClean="0">
                <a:solidFill>
                  <a:srgbClr val="FF0000"/>
                </a:solidFill>
              </a:rPr>
              <a:t>:</a:t>
            </a:r>
          </a:p>
          <a:p>
            <a:endParaRPr lang="en-US" dirty="0" smtClean="0"/>
          </a:p>
          <a:p>
            <a:r>
              <a:rPr lang="en-US" dirty="0" smtClean="0"/>
              <a:t>  </a:t>
            </a:r>
            <a:r>
              <a:rPr lang="en-US" sz="2400" b="1" dirty="0" smtClean="0">
                <a:solidFill>
                  <a:srgbClr val="FFC000"/>
                </a:solidFill>
              </a:rPr>
              <a:t>World Council  of Churches.    </a:t>
            </a:r>
            <a:r>
              <a:rPr lang="en-US" dirty="0" smtClean="0"/>
              <a:t>The WCC is a unique space:  one in which they can  reflect, speak,  act, worship and work together, challenge and support each other, share and debate with each other. As members of this fellowship, WCC member churches:</a:t>
            </a:r>
          </a:p>
          <a:p>
            <a:endParaRPr lang="en-US" dirty="0" smtClean="0"/>
          </a:p>
          <a:p>
            <a:r>
              <a:rPr lang="en-US" dirty="0" smtClean="0"/>
              <a:t>		1.  Are called to the goal of visible unity in one faith and one </a:t>
            </a:r>
            <a:r>
              <a:rPr lang="en-US" dirty="0" err="1" smtClean="0"/>
              <a:t>eucharistic</a:t>
            </a:r>
            <a:r>
              <a:rPr lang="en-US" dirty="0" smtClean="0"/>
              <a:t>  (sacraments )  fellowship.</a:t>
            </a:r>
          </a:p>
          <a:p>
            <a:r>
              <a:rPr lang="en-US" dirty="0" smtClean="0"/>
              <a:t>		2.  Promote their common witness in work for mission and evangelism.</a:t>
            </a:r>
          </a:p>
          <a:p>
            <a:r>
              <a:rPr lang="en-US" dirty="0" smtClean="0"/>
              <a:t>		3.  Engage in Christian service by serving human need, breaking down barriers between people, seeking justice and peace, and upholding the integrity of creation; and  foster renewal in unity, worship, mission and service.</a:t>
            </a:r>
          </a:p>
          <a:p>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685800"/>
            <a:ext cx="8915400" cy="4708981"/>
          </a:xfrm>
          <a:prstGeom prst="rect">
            <a:avLst/>
          </a:prstGeom>
          <a:noFill/>
        </p:spPr>
        <p:txBody>
          <a:bodyPr wrap="square" rtlCol="0">
            <a:spAutoFit/>
          </a:bodyPr>
          <a:lstStyle/>
          <a:p>
            <a:r>
              <a:rPr lang="en-US" sz="4000" dirty="0" smtClean="0">
                <a:solidFill>
                  <a:srgbClr val="FFFF00"/>
                </a:solidFill>
              </a:rPr>
              <a:t>Who are members of the WCC?</a:t>
            </a:r>
          </a:p>
          <a:p>
            <a:endParaRPr lang="en-US" dirty="0" smtClean="0"/>
          </a:p>
          <a:p>
            <a:r>
              <a:rPr lang="en-US" dirty="0" smtClean="0"/>
              <a:t>	</a:t>
            </a:r>
            <a:r>
              <a:rPr lang="en-US" sz="3200" dirty="0" smtClean="0"/>
              <a:t>Roman Catholics</a:t>
            </a:r>
          </a:p>
          <a:p>
            <a:r>
              <a:rPr lang="en-US" sz="3200" dirty="0" smtClean="0"/>
              <a:t>	Most Protestant denominations and churches</a:t>
            </a:r>
          </a:p>
          <a:p>
            <a:r>
              <a:rPr lang="en-US" sz="3200" dirty="0" smtClean="0"/>
              <a:t>	Most  Pentecostal and Charismatic churches</a:t>
            </a:r>
          </a:p>
          <a:p>
            <a:r>
              <a:rPr lang="en-US" sz="3200" dirty="0" smtClean="0"/>
              <a:t>	Some apostate Baptists churches.</a:t>
            </a:r>
          </a:p>
          <a:p>
            <a:endParaRPr lang="en-US" sz="3200" dirty="0" smtClean="0"/>
          </a:p>
          <a:p>
            <a:r>
              <a:rPr lang="en-US" sz="3200" dirty="0" smtClean="0"/>
              <a:t>	</a:t>
            </a:r>
            <a:r>
              <a:rPr lang="en-US" sz="3200" u="sng" dirty="0" smtClean="0">
                <a:solidFill>
                  <a:schemeClr val="accent4">
                    <a:lumMod val="60000"/>
                    <a:lumOff val="40000"/>
                  </a:schemeClr>
                </a:solidFill>
              </a:rPr>
              <a:t>No Independent Baptist Church is a </a:t>
            </a:r>
          </a:p>
          <a:p>
            <a:r>
              <a:rPr lang="en-US" sz="3200" u="sng" dirty="0" smtClean="0">
                <a:solidFill>
                  <a:schemeClr val="accent4">
                    <a:lumMod val="60000"/>
                    <a:lumOff val="40000"/>
                  </a:schemeClr>
                </a:solidFill>
              </a:rPr>
              <a:t>member of the WCC or the NCC.</a:t>
            </a:r>
            <a:endParaRPr lang="en-US" u="sng" dirty="0" smtClean="0">
              <a:solidFill>
                <a:schemeClr val="accent4">
                  <a:lumMod val="60000"/>
                  <a:lumOff val="40000"/>
                </a:schemeClr>
              </a:solidFill>
            </a:endParaRP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304800"/>
            <a:ext cx="7010400" cy="5232202"/>
          </a:xfrm>
          <a:prstGeom prst="rect">
            <a:avLst/>
          </a:prstGeom>
          <a:noFill/>
        </p:spPr>
        <p:txBody>
          <a:bodyPr wrap="square" rtlCol="0">
            <a:spAutoFit/>
          </a:bodyPr>
          <a:lstStyle/>
          <a:p>
            <a:r>
              <a:rPr lang="en-US" dirty="0" smtClean="0"/>
              <a:t> </a:t>
            </a:r>
            <a:r>
              <a:rPr lang="en-US" sz="2800" dirty="0" smtClean="0">
                <a:solidFill>
                  <a:srgbClr val="FFFF00"/>
                </a:solidFill>
              </a:rPr>
              <a:t>The National Council of Churches. NCC   (USA)</a:t>
            </a:r>
          </a:p>
          <a:p>
            <a:endParaRPr lang="en-US" dirty="0" smtClean="0"/>
          </a:p>
          <a:p>
            <a:r>
              <a:rPr lang="en-US" b="1" dirty="0" smtClean="0">
                <a:solidFill>
                  <a:schemeClr val="tx2">
                    <a:lumMod val="75000"/>
                  </a:schemeClr>
                </a:solidFill>
              </a:rPr>
              <a:t> Statement of Faith</a:t>
            </a:r>
            <a:endParaRPr lang="en-US" dirty="0" smtClean="0">
              <a:solidFill>
                <a:schemeClr val="tx2">
                  <a:lumMod val="75000"/>
                </a:schemeClr>
              </a:solidFill>
            </a:endParaRPr>
          </a:p>
          <a:p>
            <a:endParaRPr lang="en-US" dirty="0" smtClean="0"/>
          </a:p>
          <a:p>
            <a:pPr lvl="1"/>
            <a:r>
              <a:rPr lang="en-US" dirty="0" smtClean="0"/>
              <a:t>"The National Council of Churches is a community of Christian communions,   which, in response to the gospel as revealed in the Scriptures,   confess Jesus Christ, the incarnate Word of God, as Savior and Lord. </a:t>
            </a:r>
            <a:br>
              <a:rPr lang="en-US" dirty="0" smtClean="0"/>
            </a:br>
            <a:r>
              <a:rPr lang="en-US" dirty="0" smtClean="0"/>
              <a:t/>
            </a:r>
            <a:br>
              <a:rPr lang="en-US" dirty="0" smtClean="0"/>
            </a:br>
            <a:r>
              <a:rPr lang="en-US" dirty="0" smtClean="0"/>
              <a:t>These communions covenant with one another   to manifest ever more fully the unity of the Church. </a:t>
            </a:r>
            <a:br>
              <a:rPr lang="en-US" dirty="0" smtClean="0"/>
            </a:br>
            <a:r>
              <a:rPr lang="en-US" dirty="0" smtClean="0"/>
              <a:t>           </a:t>
            </a:r>
            <a:br>
              <a:rPr lang="en-US" dirty="0" smtClean="0"/>
            </a:br>
            <a:r>
              <a:rPr lang="en-US" dirty="0" smtClean="0"/>
              <a:t>Relying upon the transforming power of the Holy Spirit,    the communions come together as the Council in common mission, </a:t>
            </a:r>
            <a:br>
              <a:rPr lang="en-US" dirty="0" smtClean="0"/>
            </a:br>
            <a:r>
              <a:rPr lang="en-US" dirty="0" smtClean="0"/>
              <a:t>           serving in all creation to the glory of God." </a:t>
            </a:r>
          </a:p>
          <a:p>
            <a:pPr lvl="1"/>
            <a:endParaRPr lang="en-US" dirty="0" smtClean="0"/>
          </a:p>
          <a:p>
            <a:r>
              <a:rPr lang="en-US" i="1" dirty="0" smtClean="0"/>
              <a:t>		--from the Preamble to the NCC Constitution.</a:t>
            </a:r>
            <a:endParaRPr lang="en-US" dirty="0" smtClean="0"/>
          </a:p>
          <a:p>
            <a:endParaRPr lang="en-US" dirty="0"/>
          </a:p>
        </p:txBody>
      </p:sp>
      <p:pic>
        <p:nvPicPr>
          <p:cNvPr id="3" name="Picture 2" descr="communionlogos.jpg"/>
          <p:cNvPicPr>
            <a:picLocks noChangeAspect="1"/>
          </p:cNvPicPr>
          <p:nvPr/>
        </p:nvPicPr>
        <p:blipFill>
          <a:blip r:embed="rId2"/>
          <a:stretch>
            <a:fillRect/>
          </a:stretch>
        </p:blipFill>
        <p:spPr>
          <a:xfrm>
            <a:off x="1219200" y="5410200"/>
            <a:ext cx="6410325" cy="12001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533400"/>
            <a:ext cx="8305800" cy="5416868"/>
          </a:xfrm>
          <a:prstGeom prst="rect">
            <a:avLst/>
          </a:prstGeom>
          <a:noFill/>
        </p:spPr>
        <p:txBody>
          <a:bodyPr wrap="square" rtlCol="0">
            <a:spAutoFit/>
          </a:bodyPr>
          <a:lstStyle/>
          <a:p>
            <a:r>
              <a:rPr lang="en-US" sz="4000" dirty="0" smtClean="0"/>
              <a:t>What is the </a:t>
            </a:r>
            <a:r>
              <a:rPr lang="en-US" sz="4000" dirty="0" err="1" smtClean="0"/>
              <a:t>ecumential</a:t>
            </a:r>
            <a:r>
              <a:rPr lang="en-US" sz="4000" dirty="0" smtClean="0"/>
              <a:t> </a:t>
            </a:r>
            <a:r>
              <a:rPr lang="en-US" sz="4000" dirty="0" err="1" smtClean="0"/>
              <a:t>adgenda</a:t>
            </a:r>
            <a:r>
              <a:rPr lang="en-US" sz="4000" dirty="0" smtClean="0"/>
              <a:t>?</a:t>
            </a:r>
          </a:p>
          <a:p>
            <a:endParaRPr lang="en-US" dirty="0" smtClean="0"/>
          </a:p>
          <a:p>
            <a:r>
              <a:rPr lang="en-US" dirty="0" smtClean="0"/>
              <a:t>	</a:t>
            </a:r>
            <a:r>
              <a:rPr lang="en-US" sz="2400" dirty="0" smtClean="0">
                <a:solidFill>
                  <a:srgbClr val="FFFF00"/>
                </a:solidFill>
              </a:rPr>
              <a:t>Unity between all “Christian” groups without regard for doctrine or practice.</a:t>
            </a:r>
          </a:p>
          <a:p>
            <a:r>
              <a:rPr lang="en-US" sz="2400" dirty="0" smtClean="0">
                <a:solidFill>
                  <a:srgbClr val="FFFF00"/>
                </a:solidFill>
              </a:rPr>
              <a:t>	Bible is the not the inspired word of God.</a:t>
            </a:r>
          </a:p>
          <a:p>
            <a:r>
              <a:rPr lang="en-US" sz="2400" dirty="0" smtClean="0">
                <a:solidFill>
                  <a:srgbClr val="FFFF00"/>
                </a:solidFill>
              </a:rPr>
              <a:t>	Evolutionists</a:t>
            </a:r>
          </a:p>
          <a:p>
            <a:r>
              <a:rPr lang="en-US" sz="2400" dirty="0" smtClean="0">
                <a:solidFill>
                  <a:srgbClr val="FFFF00"/>
                </a:solidFill>
              </a:rPr>
              <a:t>	Many  of their leaders deny the deity of Jesus  Christ, the miracle, virgin birth, hell, etc.</a:t>
            </a:r>
          </a:p>
          <a:p>
            <a:r>
              <a:rPr lang="en-US" sz="2400" dirty="0" smtClean="0">
                <a:solidFill>
                  <a:srgbClr val="FFFF00"/>
                </a:solidFill>
              </a:rPr>
              <a:t>	 Most of their churches preach a social “gospel” with promotes socialism and Marxist philosophy.</a:t>
            </a:r>
          </a:p>
          <a:p>
            <a:r>
              <a:rPr lang="en-US" sz="2400" dirty="0" smtClean="0">
                <a:solidFill>
                  <a:srgbClr val="FFFF00"/>
                </a:solidFill>
              </a:rPr>
              <a:t>	The modern trend is toward a “Super church” of total unity.</a:t>
            </a:r>
          </a:p>
          <a:p>
            <a:r>
              <a:rPr lang="en-US" sz="2400" dirty="0" smtClean="0">
                <a:solidFill>
                  <a:srgbClr val="FFFF00"/>
                </a:solidFill>
              </a:rPr>
              <a:t>	Many teach that belief in Jesus Christ and the Bible is only one of many ways to heaven.</a:t>
            </a:r>
            <a:endParaRPr lang="en-US" sz="2400" dirty="0">
              <a:solidFill>
                <a:srgbClr val="FFFF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edHorse.jpg"/>
          <p:cNvPicPr>
            <a:picLocks noChangeAspect="1"/>
          </p:cNvPicPr>
          <p:nvPr/>
        </p:nvPicPr>
        <p:blipFill>
          <a:blip r:embed="rId2"/>
          <a:stretch>
            <a:fillRect/>
          </a:stretch>
        </p:blipFill>
        <p:spPr>
          <a:xfrm>
            <a:off x="0" y="0"/>
            <a:ext cx="8915400" cy="6882172"/>
          </a:xfrm>
          <a:prstGeom prst="rect">
            <a:avLst/>
          </a:prstGeom>
        </p:spPr>
      </p:pic>
      <p:sp>
        <p:nvSpPr>
          <p:cNvPr id="3" name="TextBox 2"/>
          <p:cNvSpPr txBox="1"/>
          <p:nvPr/>
        </p:nvSpPr>
        <p:spPr>
          <a:xfrm>
            <a:off x="304800" y="3505200"/>
            <a:ext cx="8229600" cy="2308324"/>
          </a:xfrm>
          <a:prstGeom prst="rect">
            <a:avLst/>
          </a:prstGeom>
          <a:noFill/>
        </p:spPr>
        <p:txBody>
          <a:bodyPr wrap="square" rtlCol="0">
            <a:spAutoFit/>
          </a:bodyPr>
          <a:lstStyle/>
          <a:p>
            <a:r>
              <a:rPr lang="en-US" sz="2400" dirty="0" smtClean="0">
                <a:solidFill>
                  <a:srgbClr val="FF0000"/>
                </a:solidFill>
                <a:effectLst>
                  <a:outerShdw blurRad="38100" dist="38100" dir="2700000" algn="tl">
                    <a:srgbClr val="000000">
                      <a:alpha val="43137"/>
                    </a:srgbClr>
                  </a:outerShdw>
                </a:effectLst>
                <a:latin typeface="Comic Sans MS" pitchFamily="66" charset="0"/>
              </a:rPr>
              <a:t>	“And when he had opened the second seal, I heard the second beast say, Come and see. And there went out another horse that was red: and power was given to him that sat thereon to take peace from the earth, and that they should kill one another: and there was given unto him a great sword.” (Revelation 6:3-4)</a:t>
            </a:r>
            <a:endParaRPr lang="en-US" sz="2400" dirty="0">
              <a:solidFill>
                <a:srgbClr val="FF0000"/>
              </a:solidFill>
              <a:effectLst>
                <a:outerShdw blurRad="38100" dist="38100" dir="2700000" algn="tl">
                  <a:srgbClr val="000000">
                    <a:alpha val="43137"/>
                  </a:srgbClr>
                </a:outerShdw>
              </a:effectLst>
              <a:latin typeface="Comic Sans MS" pitchFamily="66" charset="0"/>
            </a:endParaRPr>
          </a:p>
        </p:txBody>
      </p:sp>
      <p:pic>
        <p:nvPicPr>
          <p:cNvPr id="4" name="Picture 3" descr="SecondHorseAplocalypse.gif"/>
          <p:cNvPicPr>
            <a:picLocks noChangeAspect="1"/>
          </p:cNvPicPr>
          <p:nvPr/>
        </p:nvPicPr>
        <p:blipFill>
          <a:blip r:embed="rId3"/>
          <a:stretch>
            <a:fillRect/>
          </a:stretch>
        </p:blipFill>
        <p:spPr>
          <a:xfrm>
            <a:off x="685800" y="228600"/>
            <a:ext cx="7996238" cy="1768398"/>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762000"/>
            <a:ext cx="7848600" cy="4524315"/>
          </a:xfrm>
          <a:prstGeom prst="rect">
            <a:avLst/>
          </a:prstGeom>
          <a:noFill/>
        </p:spPr>
        <p:txBody>
          <a:bodyPr wrap="square" rtlCol="0">
            <a:spAutoFit/>
            <a:scene3d>
              <a:camera prst="orthographicFront"/>
              <a:lightRig rig="threePt" dir="t"/>
            </a:scene3d>
            <a:sp3d>
              <a:bevelT w="6350"/>
            </a:sp3d>
          </a:bodyPr>
          <a:lstStyle/>
          <a:p>
            <a:r>
              <a:rPr lang="en-US" dirty="0" smtClean="0">
                <a:solidFill>
                  <a:srgbClr val="FF0000"/>
                </a:solidFill>
                <a:effectLst>
                  <a:outerShdw blurRad="38100" dist="38100" dir="2700000" algn="tl">
                    <a:srgbClr val="000000">
                      <a:alpha val="43137"/>
                    </a:srgbClr>
                  </a:outerShdw>
                </a:effectLst>
              </a:rPr>
              <a:t>	</a:t>
            </a:r>
            <a:r>
              <a:rPr lang="en-US" sz="3200" b="1" dirty="0" smtClean="0">
                <a:solidFill>
                  <a:srgbClr val="FF0000"/>
                </a:solidFill>
                <a:effectLst>
                  <a:outerShdw blurRad="38100" dist="38100" dir="2700000" algn="tl">
                    <a:srgbClr val="000000">
                      <a:alpha val="43137"/>
                    </a:srgbClr>
                  </a:outerShdw>
                </a:effectLst>
              </a:rPr>
              <a:t>“And ye shall hear of wars and </a:t>
            </a:r>
            <a:r>
              <a:rPr lang="en-US" sz="3200" b="1" dirty="0" err="1" smtClean="0">
                <a:solidFill>
                  <a:srgbClr val="FF0000"/>
                </a:solidFill>
                <a:effectLst>
                  <a:outerShdw blurRad="38100" dist="38100" dir="2700000" algn="tl">
                    <a:srgbClr val="000000">
                      <a:alpha val="43137"/>
                    </a:srgbClr>
                  </a:outerShdw>
                </a:effectLst>
              </a:rPr>
              <a:t>rumours</a:t>
            </a:r>
            <a:r>
              <a:rPr lang="en-US" sz="3200" b="1" dirty="0" smtClean="0">
                <a:solidFill>
                  <a:srgbClr val="FF0000"/>
                </a:solidFill>
                <a:effectLst>
                  <a:outerShdw blurRad="38100" dist="38100" dir="2700000" algn="tl">
                    <a:srgbClr val="000000">
                      <a:alpha val="43137"/>
                    </a:srgbClr>
                  </a:outerShdw>
                </a:effectLst>
              </a:rPr>
              <a:t> of wars: see that ye be not troubled: for all these things must come to pass, but the end is not yet. For nation shall rise against nation, and kingdom against kingdom: and there shall be famines, and pestilences, and earthquakes, in divers places. All these are the beginning of sorrows.”   (Matthew 24:6-8)</a:t>
            </a:r>
            <a:endParaRPr lang="en-US" sz="3200" b="1"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oodsplatter.jpg"/>
          <p:cNvPicPr>
            <a:picLocks noChangeAspect="1"/>
          </p:cNvPicPr>
          <p:nvPr/>
        </p:nvPicPr>
        <p:blipFill>
          <a:blip r:embed="rId2"/>
          <a:stretch>
            <a:fillRect/>
          </a:stretch>
        </p:blipFill>
        <p:spPr>
          <a:xfrm>
            <a:off x="0" y="0"/>
            <a:ext cx="9144000" cy="6858000"/>
          </a:xfrm>
          <a:prstGeom prst="rect">
            <a:avLst/>
          </a:prstGeom>
        </p:spPr>
      </p:pic>
      <p:sp>
        <p:nvSpPr>
          <p:cNvPr id="3" name="TextBox 2"/>
          <p:cNvSpPr txBox="1"/>
          <p:nvPr/>
        </p:nvSpPr>
        <p:spPr>
          <a:xfrm>
            <a:off x="381000" y="3276600"/>
            <a:ext cx="8534400" cy="2400657"/>
          </a:xfrm>
          <a:prstGeom prst="rect">
            <a:avLst/>
          </a:prstGeom>
          <a:noFill/>
        </p:spPr>
        <p:txBody>
          <a:bodyPr wrap="square" rtlCol="0">
            <a:spAutoFit/>
          </a:bodyPr>
          <a:lstStyle/>
          <a:p>
            <a:pPr algn="ctr"/>
            <a:r>
              <a:rPr lang="en-US" sz="4400" b="1" dirty="0" smtClean="0">
                <a:gradFill flip="none" rotWithShape="1">
                  <a:gsLst>
                    <a:gs pos="0">
                      <a:srgbClr val="FFF200"/>
                    </a:gs>
                    <a:gs pos="45000">
                      <a:srgbClr val="FF7A00"/>
                    </a:gs>
                    <a:gs pos="70000">
                      <a:srgbClr val="FF0300"/>
                    </a:gs>
                    <a:gs pos="100000">
                      <a:srgbClr val="4D0808"/>
                    </a:gs>
                  </a:gsLst>
                  <a:lin ang="5400000" scaled="0"/>
                  <a:tileRect/>
                </a:gradFill>
                <a:effectLst>
                  <a:outerShdw blurRad="38100" dist="38100" dir="2700000" algn="tl">
                    <a:srgbClr val="000000">
                      <a:alpha val="43137"/>
                    </a:srgbClr>
                  </a:outerShdw>
                </a:effectLst>
                <a:latin typeface="Comic Sans MS" pitchFamily="66" charset="0"/>
              </a:rPr>
              <a:t>The  color of this rider’s horse is red which symbolized blood.</a:t>
            </a:r>
          </a:p>
          <a:p>
            <a:endParaRPr lang="en-US" dirty="0"/>
          </a:p>
        </p:txBody>
      </p:sp>
      <p:pic>
        <p:nvPicPr>
          <p:cNvPr id="4" name="Picture 3" descr="WAR.gif"/>
          <p:cNvPicPr>
            <a:picLocks noChangeAspect="1"/>
          </p:cNvPicPr>
          <p:nvPr/>
        </p:nvPicPr>
        <p:blipFill>
          <a:blip r:embed="rId3"/>
          <a:stretch>
            <a:fillRect/>
          </a:stretch>
        </p:blipFill>
        <p:spPr>
          <a:xfrm>
            <a:off x="2286000" y="1328318"/>
            <a:ext cx="4876800" cy="1732484"/>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381000"/>
            <a:ext cx="7162800" cy="4832092"/>
          </a:xfrm>
          <a:prstGeom prst="rect">
            <a:avLst/>
          </a:prstGeom>
          <a:noFill/>
        </p:spPr>
        <p:txBody>
          <a:bodyPr wrap="square" rtlCol="0">
            <a:spAutoFit/>
          </a:bodyPr>
          <a:lstStyle/>
          <a:p>
            <a:r>
              <a:rPr lang="en-US" sz="3200" dirty="0" smtClean="0">
                <a:solidFill>
                  <a:srgbClr val="FF0000"/>
                </a:solidFill>
              </a:rPr>
              <a:t>The Antichrist reveals his true character of lusting for power.</a:t>
            </a:r>
          </a:p>
          <a:p>
            <a:endParaRPr lang="en-US" dirty="0" smtClean="0"/>
          </a:p>
          <a:p>
            <a:r>
              <a:rPr lang="en-US" dirty="0" smtClean="0"/>
              <a:t>	</a:t>
            </a:r>
            <a:r>
              <a:rPr lang="en-US" sz="2400" dirty="0" smtClean="0">
                <a:solidFill>
                  <a:schemeClr val="accent4">
                    <a:lumMod val="40000"/>
                    <a:lumOff val="60000"/>
                  </a:schemeClr>
                </a:solidFill>
              </a:rPr>
              <a:t>“For when they shall say, Peace and safety; then sudden destruction cometh upon them, as travail upon a woman with child; and they shall not escape. “ (1 Thessalonians 5:3)</a:t>
            </a:r>
          </a:p>
          <a:p>
            <a:endParaRPr lang="en-US" dirty="0" smtClean="0"/>
          </a:p>
          <a:p>
            <a:r>
              <a:rPr lang="en-US" dirty="0" smtClean="0"/>
              <a:t>	</a:t>
            </a:r>
            <a:r>
              <a:rPr lang="en-US" sz="2800" dirty="0" smtClean="0">
                <a:solidFill>
                  <a:srgbClr val="FFFF00"/>
                </a:solidFill>
              </a:rPr>
              <a:t>He  first came  deceptively offering peace,  but all the while planning war.</a:t>
            </a:r>
          </a:p>
          <a:p>
            <a:endParaRPr lang="en-US" sz="2800" dirty="0" smtClean="0">
              <a:solidFill>
                <a:srgbClr val="FFFF00"/>
              </a:solidFill>
            </a:endParaRPr>
          </a:p>
          <a:p>
            <a:r>
              <a:rPr lang="en-US" sz="2800" dirty="0" smtClean="0">
                <a:solidFill>
                  <a:srgbClr val="FFFF00"/>
                </a:solidFill>
              </a:rPr>
              <a:t>	Nation will turn on nation</a:t>
            </a:r>
            <a:endParaRPr lang="en-US" sz="2800" dirty="0">
              <a:solidFill>
                <a:srgbClr val="FFFF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ackhorse.jpg"/>
          <p:cNvPicPr>
            <a:picLocks noChangeAspect="1"/>
          </p:cNvPicPr>
          <p:nvPr/>
        </p:nvPicPr>
        <p:blipFill>
          <a:blip r:embed="rId2"/>
          <a:stretch>
            <a:fillRect/>
          </a:stretch>
        </p:blipFill>
        <p:spPr>
          <a:xfrm>
            <a:off x="0" y="-1"/>
            <a:ext cx="9144000" cy="6858001"/>
          </a:xfrm>
          <a:prstGeom prst="rect">
            <a:avLst/>
          </a:prstGeom>
        </p:spPr>
      </p:pic>
      <p:sp>
        <p:nvSpPr>
          <p:cNvPr id="3" name="TextBox 2"/>
          <p:cNvSpPr txBox="1"/>
          <p:nvPr/>
        </p:nvSpPr>
        <p:spPr>
          <a:xfrm>
            <a:off x="381000" y="2895600"/>
            <a:ext cx="8077200" cy="2677656"/>
          </a:xfrm>
          <a:prstGeom prst="rect">
            <a:avLst/>
          </a:prstGeom>
          <a:noFill/>
        </p:spPr>
        <p:txBody>
          <a:bodyPr wrap="square" rtlCol="0">
            <a:spAutoFit/>
          </a:bodyPr>
          <a:lstStyle/>
          <a:p>
            <a:r>
              <a:rPr lang="en-US" dirty="0" smtClean="0">
                <a:solidFill>
                  <a:schemeClr val="tx1">
                    <a:lumMod val="85000"/>
                  </a:schemeClr>
                </a:solidFill>
              </a:rPr>
              <a:t>	</a:t>
            </a: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“And when he had opened the third seal, I heard the third beast say, Come and see. And I beheld, and lo a black horse; and he that sat on him had a pair of balances in his hand. And I heard a voice in the midst of the four beasts say, A measure of wheat for a penny, and three measures of barley for a penny; and see thou hurt not the oil and the wine.’   (Revelation 6:5-6)</a:t>
            </a:r>
            <a:endParaRPr 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4" name="Picture 3" descr="ThirdHorse.jpg"/>
          <p:cNvPicPr>
            <a:picLocks noChangeAspect="1"/>
          </p:cNvPicPr>
          <p:nvPr/>
        </p:nvPicPr>
        <p:blipFill>
          <a:blip r:embed="rId3"/>
          <a:stretch>
            <a:fillRect/>
          </a:stretch>
        </p:blipFill>
        <p:spPr>
          <a:xfrm>
            <a:off x="381000" y="5638800"/>
            <a:ext cx="8331200" cy="901700"/>
          </a:xfrm>
          <a:prstGeom prst="rect">
            <a:avLst/>
          </a:prstGeom>
        </p:spPr>
      </p:pic>
      <p:pic>
        <p:nvPicPr>
          <p:cNvPr id="5" name="Picture 4" descr="BlackHorse2.jpg"/>
          <p:cNvPicPr>
            <a:picLocks noChangeAspect="1"/>
          </p:cNvPicPr>
          <p:nvPr/>
        </p:nvPicPr>
        <p:blipFill>
          <a:blip r:embed="rId4"/>
          <a:stretch>
            <a:fillRect/>
          </a:stretch>
        </p:blipFill>
        <p:spPr>
          <a:xfrm>
            <a:off x="5486400" y="228600"/>
            <a:ext cx="3341158" cy="838200"/>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amine-victims.jpg"/>
          <p:cNvPicPr>
            <a:picLocks noChangeAspect="1"/>
          </p:cNvPicPr>
          <p:nvPr/>
        </p:nvPicPr>
        <p:blipFill>
          <a:blip r:embed="rId2"/>
          <a:stretch>
            <a:fillRect/>
          </a:stretch>
        </p:blipFill>
        <p:spPr>
          <a:xfrm>
            <a:off x="2590800" y="2286000"/>
            <a:ext cx="4051300" cy="2724150"/>
          </a:xfrm>
          <a:prstGeom prst="rect">
            <a:avLst/>
          </a:prstGeom>
        </p:spPr>
      </p:pic>
      <p:pic>
        <p:nvPicPr>
          <p:cNvPr id="3" name="Picture 2" descr="Famine2.gif"/>
          <p:cNvPicPr>
            <a:picLocks noChangeAspect="1"/>
          </p:cNvPicPr>
          <p:nvPr/>
        </p:nvPicPr>
        <p:blipFill>
          <a:blip r:embed="rId3"/>
          <a:stretch>
            <a:fillRect/>
          </a:stretch>
        </p:blipFill>
        <p:spPr>
          <a:xfrm>
            <a:off x="2514600" y="533401"/>
            <a:ext cx="3962400" cy="1219200"/>
          </a:xfrm>
          <a:prstGeom prst="rect">
            <a:avLst/>
          </a:prstGeom>
        </p:spPr>
      </p:pic>
      <p:pic>
        <p:nvPicPr>
          <p:cNvPr id="5" name="Picture 4" descr="Feeding hungry.jpg"/>
          <p:cNvPicPr>
            <a:picLocks noChangeAspect="1"/>
          </p:cNvPicPr>
          <p:nvPr/>
        </p:nvPicPr>
        <p:blipFill>
          <a:blip r:embed="rId4"/>
          <a:stretch>
            <a:fillRect/>
          </a:stretch>
        </p:blipFill>
        <p:spPr>
          <a:xfrm>
            <a:off x="228600" y="4343400"/>
            <a:ext cx="3073179" cy="2289976"/>
          </a:xfrm>
          <a:prstGeom prst="rect">
            <a:avLst/>
          </a:prstGeom>
        </p:spPr>
      </p:pic>
      <p:pic>
        <p:nvPicPr>
          <p:cNvPr id="6" name="Picture 5" descr="soupline.jpg"/>
          <p:cNvPicPr>
            <a:picLocks noChangeAspect="1"/>
          </p:cNvPicPr>
          <p:nvPr/>
        </p:nvPicPr>
        <p:blipFill>
          <a:blip r:embed="rId5"/>
          <a:stretch>
            <a:fillRect/>
          </a:stretch>
        </p:blipFill>
        <p:spPr>
          <a:xfrm>
            <a:off x="6400800" y="914400"/>
            <a:ext cx="2506579" cy="1905000"/>
          </a:xfrm>
          <a:prstGeom prst="rect">
            <a:avLst/>
          </a:prstGeom>
        </p:spPr>
      </p:pic>
      <p:pic>
        <p:nvPicPr>
          <p:cNvPr id="7" name="Picture 6" descr="Famine.jpg"/>
          <p:cNvPicPr>
            <a:picLocks noChangeAspect="1"/>
          </p:cNvPicPr>
          <p:nvPr/>
        </p:nvPicPr>
        <p:blipFill>
          <a:blip r:embed="rId6"/>
          <a:stretch>
            <a:fillRect/>
          </a:stretch>
        </p:blipFill>
        <p:spPr>
          <a:xfrm>
            <a:off x="228600" y="1143000"/>
            <a:ext cx="2311940" cy="1752600"/>
          </a:xfrm>
          <a:prstGeom prst="rect">
            <a:avLst/>
          </a:prstGeom>
        </p:spPr>
      </p:pic>
      <p:pic>
        <p:nvPicPr>
          <p:cNvPr id="8" name="Picture 7" descr="Starvation.bmp"/>
          <p:cNvPicPr>
            <a:picLocks noChangeAspect="1"/>
          </p:cNvPicPr>
          <p:nvPr/>
        </p:nvPicPr>
        <p:blipFill>
          <a:blip r:embed="rId7"/>
          <a:stretch>
            <a:fillRect/>
          </a:stretch>
        </p:blipFill>
        <p:spPr>
          <a:xfrm>
            <a:off x="6477000" y="3311576"/>
            <a:ext cx="2133600" cy="2927299"/>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rought.gif"/>
          <p:cNvPicPr>
            <a:picLocks noChangeAspect="1"/>
          </p:cNvPicPr>
          <p:nvPr/>
        </p:nvPicPr>
        <p:blipFill>
          <a:blip r:embed="rId2"/>
          <a:stretch>
            <a:fillRect/>
          </a:stretch>
        </p:blipFill>
        <p:spPr>
          <a:xfrm>
            <a:off x="457200" y="381000"/>
            <a:ext cx="5719482" cy="1676400"/>
          </a:xfrm>
          <a:prstGeom prst="rect">
            <a:avLst/>
          </a:prstGeom>
        </p:spPr>
      </p:pic>
      <p:pic>
        <p:nvPicPr>
          <p:cNvPr id="3" name="Picture 2" descr="Drought1.jpg"/>
          <p:cNvPicPr>
            <a:picLocks noChangeAspect="1"/>
          </p:cNvPicPr>
          <p:nvPr/>
        </p:nvPicPr>
        <p:blipFill>
          <a:blip r:embed="rId3"/>
          <a:stretch>
            <a:fillRect/>
          </a:stretch>
        </p:blipFill>
        <p:spPr>
          <a:xfrm>
            <a:off x="6629400" y="304800"/>
            <a:ext cx="2166210" cy="3200400"/>
          </a:xfrm>
          <a:prstGeom prst="rect">
            <a:avLst/>
          </a:prstGeom>
        </p:spPr>
      </p:pic>
      <p:pic>
        <p:nvPicPr>
          <p:cNvPr id="4" name="Picture 3" descr="Drought3.jpg"/>
          <p:cNvPicPr>
            <a:picLocks noChangeAspect="1"/>
          </p:cNvPicPr>
          <p:nvPr/>
        </p:nvPicPr>
        <p:blipFill>
          <a:blip r:embed="rId4"/>
          <a:stretch>
            <a:fillRect/>
          </a:stretch>
        </p:blipFill>
        <p:spPr>
          <a:xfrm>
            <a:off x="304800" y="2362200"/>
            <a:ext cx="5059605" cy="3327400"/>
          </a:xfrm>
          <a:prstGeom prst="rect">
            <a:avLst/>
          </a:prstGeom>
        </p:spPr>
      </p:pic>
      <p:pic>
        <p:nvPicPr>
          <p:cNvPr id="5" name="Picture 4" descr="Droought2.jpg"/>
          <p:cNvPicPr>
            <a:picLocks noChangeAspect="1"/>
          </p:cNvPicPr>
          <p:nvPr/>
        </p:nvPicPr>
        <p:blipFill>
          <a:blip r:embed="rId5"/>
          <a:stretch>
            <a:fillRect/>
          </a:stretch>
        </p:blipFill>
        <p:spPr>
          <a:xfrm>
            <a:off x="6019800" y="3886200"/>
            <a:ext cx="2985370" cy="19812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sectsdamage.gif"/>
          <p:cNvPicPr>
            <a:picLocks noChangeAspect="1"/>
          </p:cNvPicPr>
          <p:nvPr/>
        </p:nvPicPr>
        <p:blipFill>
          <a:blip r:embed="rId2"/>
          <a:stretch>
            <a:fillRect/>
          </a:stretch>
        </p:blipFill>
        <p:spPr>
          <a:xfrm>
            <a:off x="1143000" y="3962400"/>
            <a:ext cx="4572000" cy="1524000"/>
          </a:xfrm>
          <a:prstGeom prst="rect">
            <a:avLst/>
          </a:prstGeom>
        </p:spPr>
      </p:pic>
      <p:pic>
        <p:nvPicPr>
          <p:cNvPr id="3" name="Picture 2" descr="Insectdamage2.jpg"/>
          <p:cNvPicPr>
            <a:picLocks noChangeAspect="1"/>
          </p:cNvPicPr>
          <p:nvPr/>
        </p:nvPicPr>
        <p:blipFill>
          <a:blip r:embed="rId3"/>
          <a:stretch>
            <a:fillRect/>
          </a:stretch>
        </p:blipFill>
        <p:spPr>
          <a:xfrm>
            <a:off x="304800" y="228600"/>
            <a:ext cx="5253696" cy="3505200"/>
          </a:xfrm>
          <a:prstGeom prst="rect">
            <a:avLst/>
          </a:prstGeom>
        </p:spPr>
      </p:pic>
      <p:pic>
        <p:nvPicPr>
          <p:cNvPr id="4" name="Picture 3" descr="Insectdamage.jpg"/>
          <p:cNvPicPr>
            <a:picLocks noChangeAspect="1"/>
          </p:cNvPicPr>
          <p:nvPr/>
        </p:nvPicPr>
        <p:blipFill>
          <a:blip r:embed="rId4"/>
          <a:stretch>
            <a:fillRect/>
          </a:stretch>
        </p:blipFill>
        <p:spPr>
          <a:xfrm>
            <a:off x="6019800" y="4267200"/>
            <a:ext cx="2667000" cy="196024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ehorse1.jpg"/>
          <p:cNvPicPr>
            <a:picLocks noChangeAspect="1"/>
          </p:cNvPicPr>
          <p:nvPr/>
        </p:nvPicPr>
        <p:blipFill>
          <a:blip r:embed="rId2"/>
          <a:stretch>
            <a:fillRect/>
          </a:stretch>
        </p:blipFill>
        <p:spPr>
          <a:xfrm>
            <a:off x="457200" y="1660634"/>
            <a:ext cx="3505200" cy="5197366"/>
          </a:xfrm>
          <a:prstGeom prst="rect">
            <a:avLst/>
          </a:prstGeom>
        </p:spPr>
      </p:pic>
      <p:sp>
        <p:nvSpPr>
          <p:cNvPr id="3" name="TextBox 2"/>
          <p:cNvSpPr txBox="1"/>
          <p:nvPr/>
        </p:nvSpPr>
        <p:spPr>
          <a:xfrm>
            <a:off x="4572000" y="1981200"/>
            <a:ext cx="4191000" cy="4154984"/>
          </a:xfrm>
          <a:prstGeom prst="rect">
            <a:avLst/>
          </a:prstGeom>
          <a:noFill/>
        </p:spPr>
        <p:txBody>
          <a:bodyPr wrap="square" rtlCol="0">
            <a:spAutoFit/>
          </a:bodyPr>
          <a:lstStyle/>
          <a:p>
            <a:r>
              <a:rPr lang="en-US" dirty="0" smtClean="0"/>
              <a:t>	</a:t>
            </a:r>
            <a:r>
              <a:rPr 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“And I looked, and behold a pale horse: and his name that sat on him was Death, and Hell followed with him. And power was given unto them over the fourth part of the earth, to kill with sword, and with hunger, and with death, and with the beasts of the earth.”  (Revelation 6:8)</a:t>
            </a:r>
            <a:endParaRPr lang="en-US" sz="2400" b="1" dirty="0">
              <a:solidFill>
                <a:srgbClr val="FF0000"/>
              </a:solidFill>
            </a:endParaRPr>
          </a:p>
        </p:txBody>
      </p:sp>
      <p:pic>
        <p:nvPicPr>
          <p:cNvPr id="5" name="Picture 4" descr="Palehorseman.gif"/>
          <p:cNvPicPr>
            <a:picLocks noChangeAspect="1"/>
          </p:cNvPicPr>
          <p:nvPr/>
        </p:nvPicPr>
        <p:blipFill>
          <a:blip r:embed="rId3"/>
          <a:stretch>
            <a:fillRect/>
          </a:stretch>
        </p:blipFill>
        <p:spPr>
          <a:xfrm>
            <a:off x="0" y="304800"/>
            <a:ext cx="8420986" cy="8382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ombstones.jpg"/>
          <p:cNvPicPr>
            <a:picLocks noChangeAspect="1"/>
          </p:cNvPicPr>
          <p:nvPr/>
        </p:nvPicPr>
        <p:blipFill>
          <a:blip r:embed="rId2"/>
          <a:stretch>
            <a:fillRect/>
          </a:stretch>
        </p:blipFill>
        <p:spPr>
          <a:xfrm>
            <a:off x="53040" y="0"/>
            <a:ext cx="9090960" cy="6898245"/>
          </a:xfrm>
          <a:prstGeom prst="rect">
            <a:avLst/>
          </a:prstGeom>
        </p:spPr>
      </p:pic>
      <p:sp>
        <p:nvSpPr>
          <p:cNvPr id="3" name="TextBox 2"/>
          <p:cNvSpPr txBox="1"/>
          <p:nvPr/>
        </p:nvSpPr>
        <p:spPr>
          <a:xfrm>
            <a:off x="1143000" y="1752600"/>
            <a:ext cx="5029200" cy="1446550"/>
          </a:xfrm>
          <a:prstGeom prst="rect">
            <a:avLst/>
          </a:prstGeom>
          <a:noFill/>
        </p:spPr>
        <p:txBody>
          <a:bodyPr wrap="square" rtlCol="0">
            <a:spAutoFit/>
          </a:bodyPr>
          <a:lstStyle/>
          <a:p>
            <a:r>
              <a:rPr lang="en-US" sz="8800" dirty="0" smtClean="0">
                <a:solidFill>
                  <a:schemeClr val="bg1">
                    <a:lumMod val="95000"/>
                    <a:lumOff val="5000"/>
                  </a:schemeClr>
                </a:solidFill>
                <a:latin typeface="Arial Black" pitchFamily="34" charset="0"/>
              </a:rPr>
              <a:t>Death !</a:t>
            </a:r>
            <a:endParaRPr lang="en-US" sz="8800" dirty="0">
              <a:solidFill>
                <a:schemeClr val="bg1">
                  <a:lumMod val="95000"/>
                  <a:lumOff val="5000"/>
                </a:schemeClr>
              </a:solidFill>
              <a:latin typeface="Arial Black"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ell2.jpg"/>
          <p:cNvPicPr>
            <a:picLocks noChangeAspect="1"/>
          </p:cNvPicPr>
          <p:nvPr/>
        </p:nvPicPr>
        <p:blipFill>
          <a:blip r:embed="rId2"/>
          <a:stretch>
            <a:fillRect/>
          </a:stretch>
        </p:blipFill>
        <p:spPr>
          <a:xfrm>
            <a:off x="0" y="0"/>
            <a:ext cx="9296400" cy="6858000"/>
          </a:xfrm>
          <a:prstGeom prst="rect">
            <a:avLst/>
          </a:prstGeom>
        </p:spPr>
      </p:pic>
      <p:sp>
        <p:nvSpPr>
          <p:cNvPr id="4" name="TextBox 3"/>
          <p:cNvSpPr txBox="1"/>
          <p:nvPr/>
        </p:nvSpPr>
        <p:spPr>
          <a:xfrm>
            <a:off x="2057400" y="533400"/>
            <a:ext cx="5638800" cy="1107996"/>
          </a:xfrm>
          <a:prstGeom prst="rect">
            <a:avLst/>
          </a:prstGeom>
          <a:noFill/>
        </p:spPr>
        <p:txBody>
          <a:bodyPr wrap="square" rtlCol="0">
            <a:spAutoFit/>
          </a:bodyPr>
          <a:lstStyle/>
          <a:p>
            <a:r>
              <a:rPr lang="en-US" sz="6600" dirty="0" smtClean="0">
                <a:solidFill>
                  <a:srgbClr val="FFFF00"/>
                </a:solidFill>
              </a:rPr>
              <a:t>HELL !</a:t>
            </a:r>
            <a:endParaRPr lang="en-US" sz="6600" dirty="0">
              <a:solidFill>
                <a:srgbClr val="FFFF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457200"/>
            <a:ext cx="6781800" cy="1323439"/>
          </a:xfrm>
          <a:prstGeom prst="rect">
            <a:avLst/>
          </a:prstGeom>
          <a:noFill/>
        </p:spPr>
        <p:txBody>
          <a:bodyPr wrap="square" rtlCol="0">
            <a:spAutoFit/>
          </a:bodyPr>
          <a:lstStyle/>
          <a:p>
            <a:r>
              <a:rPr lang="en-US" sz="4000" dirty="0" smtClean="0">
                <a:solidFill>
                  <a:srgbClr val="FF0000"/>
                </a:solidFill>
              </a:rPr>
              <a:t>The Pale Horse Rider </a:t>
            </a:r>
            <a:r>
              <a:rPr lang="en-US" sz="4000" dirty="0" smtClean="0">
                <a:solidFill>
                  <a:srgbClr val="FF0000"/>
                </a:solidFill>
              </a:rPr>
              <a:t> </a:t>
            </a:r>
            <a:r>
              <a:rPr lang="en-US" sz="4000" dirty="0" smtClean="0">
                <a:solidFill>
                  <a:srgbClr val="FF0000"/>
                </a:solidFill>
              </a:rPr>
              <a:t>Kills with:</a:t>
            </a:r>
            <a:endParaRPr lang="en-US" sz="4000" dirty="0">
              <a:solidFill>
                <a:srgbClr val="FF0000"/>
              </a:solidFill>
            </a:endParaRPr>
          </a:p>
        </p:txBody>
      </p:sp>
      <p:sp>
        <p:nvSpPr>
          <p:cNvPr id="3" name="TextBox 2"/>
          <p:cNvSpPr txBox="1"/>
          <p:nvPr/>
        </p:nvSpPr>
        <p:spPr>
          <a:xfrm>
            <a:off x="1447800" y="2590800"/>
            <a:ext cx="2133600" cy="707886"/>
          </a:xfrm>
          <a:prstGeom prst="rect">
            <a:avLst/>
          </a:prstGeom>
          <a:noFill/>
        </p:spPr>
        <p:txBody>
          <a:bodyPr wrap="square" rtlCol="0">
            <a:spAutoFit/>
          </a:bodyPr>
          <a:lstStyle/>
          <a:p>
            <a:r>
              <a:rPr lang="en-US" sz="4000" dirty="0" smtClean="0"/>
              <a:t>Sword:</a:t>
            </a:r>
            <a:endParaRPr lang="en-US" sz="4000" dirty="0"/>
          </a:p>
        </p:txBody>
      </p:sp>
      <p:pic>
        <p:nvPicPr>
          <p:cNvPr id="4" name="Picture 3" descr="Sword2.jpg"/>
          <p:cNvPicPr>
            <a:picLocks noChangeAspect="1"/>
          </p:cNvPicPr>
          <p:nvPr/>
        </p:nvPicPr>
        <p:blipFill>
          <a:blip r:embed="rId2"/>
          <a:stretch>
            <a:fillRect/>
          </a:stretch>
        </p:blipFill>
        <p:spPr>
          <a:xfrm>
            <a:off x="4191000" y="1447800"/>
            <a:ext cx="1447800" cy="1828800"/>
          </a:xfrm>
          <a:prstGeom prst="rect">
            <a:avLst/>
          </a:prstGeom>
        </p:spPr>
      </p:pic>
      <p:pic>
        <p:nvPicPr>
          <p:cNvPr id="5" name="Picture 4" descr="Warfare.jpg"/>
          <p:cNvPicPr>
            <a:picLocks noChangeAspect="1"/>
          </p:cNvPicPr>
          <p:nvPr/>
        </p:nvPicPr>
        <p:blipFill>
          <a:blip r:embed="rId3"/>
          <a:stretch>
            <a:fillRect/>
          </a:stretch>
        </p:blipFill>
        <p:spPr>
          <a:xfrm>
            <a:off x="1600200" y="3505200"/>
            <a:ext cx="5562600" cy="312896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0" y="838200"/>
            <a:ext cx="6019800" cy="1015663"/>
          </a:xfrm>
          <a:prstGeom prst="rect">
            <a:avLst/>
          </a:prstGeom>
          <a:noFill/>
        </p:spPr>
        <p:txBody>
          <a:bodyPr wrap="square" rtlCol="0">
            <a:spAutoFit/>
          </a:bodyPr>
          <a:lstStyle/>
          <a:p>
            <a:r>
              <a:rPr lang="en-US" sz="6000" dirty="0" smtClean="0">
                <a:solidFill>
                  <a:schemeClr val="accent3">
                    <a:lumMod val="60000"/>
                    <a:lumOff val="40000"/>
                  </a:schemeClr>
                </a:solidFill>
              </a:rPr>
              <a:t>Hunger !</a:t>
            </a:r>
            <a:endParaRPr lang="en-US" sz="6000" dirty="0">
              <a:solidFill>
                <a:schemeClr val="accent3">
                  <a:lumMod val="60000"/>
                  <a:lumOff val="40000"/>
                </a:schemeClr>
              </a:solidFill>
            </a:endParaRPr>
          </a:p>
        </p:txBody>
      </p:sp>
      <p:pic>
        <p:nvPicPr>
          <p:cNvPr id="3" name="Picture 2" descr="Hunger.jpg"/>
          <p:cNvPicPr>
            <a:picLocks noChangeAspect="1"/>
          </p:cNvPicPr>
          <p:nvPr/>
        </p:nvPicPr>
        <p:blipFill>
          <a:blip r:embed="rId2"/>
          <a:stretch>
            <a:fillRect/>
          </a:stretch>
        </p:blipFill>
        <p:spPr>
          <a:xfrm>
            <a:off x="4572000" y="762000"/>
            <a:ext cx="3840479" cy="2743200"/>
          </a:xfrm>
          <a:prstGeom prst="rect">
            <a:avLst/>
          </a:prstGeom>
        </p:spPr>
      </p:pic>
      <p:pic>
        <p:nvPicPr>
          <p:cNvPr id="4" name="Picture 3" descr="starvingchildaa.jpg"/>
          <p:cNvPicPr>
            <a:picLocks noChangeAspect="1"/>
          </p:cNvPicPr>
          <p:nvPr/>
        </p:nvPicPr>
        <p:blipFill>
          <a:blip r:embed="rId3"/>
          <a:stretch>
            <a:fillRect/>
          </a:stretch>
        </p:blipFill>
        <p:spPr>
          <a:xfrm>
            <a:off x="914400" y="3200400"/>
            <a:ext cx="4762500" cy="318135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05400" y="152400"/>
            <a:ext cx="3276600" cy="1323439"/>
          </a:xfrm>
          <a:prstGeom prst="rect">
            <a:avLst/>
          </a:prstGeom>
          <a:noFill/>
        </p:spPr>
        <p:txBody>
          <a:bodyPr wrap="square" rtlCol="0">
            <a:spAutoFit/>
          </a:bodyPr>
          <a:lstStyle/>
          <a:p>
            <a:r>
              <a:rPr lang="en-US" sz="8000" dirty="0" smtClean="0"/>
              <a:t>Death!</a:t>
            </a:r>
            <a:endParaRPr lang="en-US" sz="8000" dirty="0"/>
          </a:p>
        </p:txBody>
      </p:sp>
      <p:pic>
        <p:nvPicPr>
          <p:cNvPr id="3" name="Picture 2" descr="Death1.jpg"/>
          <p:cNvPicPr>
            <a:picLocks noChangeAspect="1"/>
          </p:cNvPicPr>
          <p:nvPr/>
        </p:nvPicPr>
        <p:blipFill>
          <a:blip r:embed="rId2"/>
          <a:stretch>
            <a:fillRect/>
          </a:stretch>
        </p:blipFill>
        <p:spPr>
          <a:xfrm>
            <a:off x="304800" y="457200"/>
            <a:ext cx="3962400" cy="2971800"/>
          </a:xfrm>
          <a:prstGeom prst="rect">
            <a:avLst/>
          </a:prstGeom>
        </p:spPr>
      </p:pic>
      <p:pic>
        <p:nvPicPr>
          <p:cNvPr id="4" name="Picture 3" descr="Death2.jpg"/>
          <p:cNvPicPr>
            <a:picLocks noChangeAspect="1"/>
          </p:cNvPicPr>
          <p:nvPr/>
        </p:nvPicPr>
        <p:blipFill>
          <a:blip r:embed="rId3"/>
          <a:stretch>
            <a:fillRect/>
          </a:stretch>
        </p:blipFill>
        <p:spPr>
          <a:xfrm>
            <a:off x="5181600" y="1679916"/>
            <a:ext cx="3352800" cy="4060484"/>
          </a:xfrm>
          <a:prstGeom prst="rect">
            <a:avLst/>
          </a:prstGeom>
        </p:spPr>
      </p:pic>
      <p:pic>
        <p:nvPicPr>
          <p:cNvPr id="5" name="Picture 4" descr="Birdflu3.jpg"/>
          <p:cNvPicPr>
            <a:picLocks noChangeAspect="1"/>
          </p:cNvPicPr>
          <p:nvPr/>
        </p:nvPicPr>
        <p:blipFill>
          <a:blip r:embed="rId4"/>
          <a:stretch>
            <a:fillRect/>
          </a:stretch>
        </p:blipFill>
        <p:spPr>
          <a:xfrm>
            <a:off x="457200" y="3581399"/>
            <a:ext cx="3505200" cy="2325401"/>
          </a:xfrm>
          <a:prstGeom prst="rect">
            <a:avLst/>
          </a:prstGeom>
        </p:spPr>
      </p:pic>
      <p:sp>
        <p:nvSpPr>
          <p:cNvPr id="6" name="TextBox 5"/>
          <p:cNvSpPr txBox="1"/>
          <p:nvPr/>
        </p:nvSpPr>
        <p:spPr>
          <a:xfrm>
            <a:off x="533400" y="5943600"/>
            <a:ext cx="5486400" cy="584775"/>
          </a:xfrm>
          <a:prstGeom prst="rect">
            <a:avLst/>
          </a:prstGeom>
          <a:noFill/>
        </p:spPr>
        <p:txBody>
          <a:bodyPr wrap="square" rtlCol="0">
            <a:spAutoFit/>
          </a:bodyPr>
          <a:lstStyle/>
          <a:p>
            <a:r>
              <a:rPr lang="en-US" sz="3200" dirty="0" smtClean="0">
                <a:solidFill>
                  <a:schemeClr val="accent3">
                    <a:lumMod val="20000"/>
                    <a:lumOff val="80000"/>
                  </a:schemeClr>
                </a:solidFill>
              </a:rPr>
              <a:t>Epidemics like bird flu</a:t>
            </a:r>
            <a:endParaRPr lang="en-US" sz="3200" dirty="0">
              <a:solidFill>
                <a:schemeClr val="accent3">
                  <a:lumMod val="20000"/>
                  <a:lumOff val="80000"/>
                </a:schemeClr>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381000"/>
            <a:ext cx="6096000" cy="1323439"/>
          </a:xfrm>
          <a:prstGeom prst="rect">
            <a:avLst/>
          </a:prstGeom>
          <a:noFill/>
        </p:spPr>
        <p:txBody>
          <a:bodyPr wrap="square" rtlCol="0">
            <a:spAutoFit/>
          </a:bodyPr>
          <a:lstStyle/>
          <a:p>
            <a:r>
              <a:rPr lang="en-US" sz="4000" b="1" dirty="0" smtClean="0">
                <a:solidFill>
                  <a:srgbClr val="FF0000"/>
                </a:solidFill>
                <a:effectLst>
                  <a:outerShdw blurRad="38100" dist="38100" dir="2700000" algn="tl">
                    <a:srgbClr val="000000">
                      <a:alpha val="43137"/>
                    </a:srgbClr>
                  </a:outerShdw>
                </a:effectLst>
              </a:rPr>
              <a:t>Beasts of the earth killing men!</a:t>
            </a:r>
            <a:endParaRPr lang="en-US" sz="4000" b="1" dirty="0">
              <a:solidFill>
                <a:srgbClr val="FF0000"/>
              </a:solidFill>
              <a:effectLst>
                <a:outerShdw blurRad="38100" dist="38100" dir="2700000" algn="tl">
                  <a:srgbClr val="000000">
                    <a:alpha val="43137"/>
                  </a:srgbClr>
                </a:outerShdw>
              </a:effectLst>
            </a:endParaRPr>
          </a:p>
        </p:txBody>
      </p:sp>
      <p:pic>
        <p:nvPicPr>
          <p:cNvPr id="3" name="Picture 2" descr="Beast1.jpg"/>
          <p:cNvPicPr>
            <a:picLocks noChangeAspect="1"/>
          </p:cNvPicPr>
          <p:nvPr/>
        </p:nvPicPr>
        <p:blipFill>
          <a:blip r:embed="rId2"/>
          <a:stretch>
            <a:fillRect/>
          </a:stretch>
        </p:blipFill>
        <p:spPr>
          <a:xfrm>
            <a:off x="2743199" y="1066800"/>
            <a:ext cx="2042391" cy="2209800"/>
          </a:xfrm>
          <a:prstGeom prst="rect">
            <a:avLst/>
          </a:prstGeom>
        </p:spPr>
      </p:pic>
      <p:pic>
        <p:nvPicPr>
          <p:cNvPr id="4" name="Picture 3" descr="Beast2.jpg"/>
          <p:cNvPicPr>
            <a:picLocks noChangeAspect="1"/>
          </p:cNvPicPr>
          <p:nvPr/>
        </p:nvPicPr>
        <p:blipFill>
          <a:blip r:embed="rId3"/>
          <a:stretch>
            <a:fillRect/>
          </a:stretch>
        </p:blipFill>
        <p:spPr>
          <a:xfrm>
            <a:off x="7010400" y="609600"/>
            <a:ext cx="1632155" cy="2438400"/>
          </a:xfrm>
          <a:prstGeom prst="rect">
            <a:avLst/>
          </a:prstGeom>
        </p:spPr>
      </p:pic>
      <p:pic>
        <p:nvPicPr>
          <p:cNvPr id="5" name="Picture 4" descr="Beasts3.jpg"/>
          <p:cNvPicPr>
            <a:picLocks noChangeAspect="1"/>
          </p:cNvPicPr>
          <p:nvPr/>
        </p:nvPicPr>
        <p:blipFill>
          <a:blip r:embed="rId4"/>
          <a:stretch>
            <a:fillRect/>
          </a:stretch>
        </p:blipFill>
        <p:spPr>
          <a:xfrm>
            <a:off x="228600" y="2895600"/>
            <a:ext cx="2264229" cy="1981200"/>
          </a:xfrm>
          <a:prstGeom prst="rect">
            <a:avLst/>
          </a:prstGeom>
        </p:spPr>
      </p:pic>
      <p:pic>
        <p:nvPicPr>
          <p:cNvPr id="6" name="Picture 5" descr="Beasts4.bmp"/>
          <p:cNvPicPr>
            <a:picLocks noChangeAspect="1"/>
          </p:cNvPicPr>
          <p:nvPr/>
        </p:nvPicPr>
        <p:blipFill>
          <a:blip r:embed="rId5"/>
          <a:stretch>
            <a:fillRect/>
          </a:stretch>
        </p:blipFill>
        <p:spPr>
          <a:xfrm>
            <a:off x="5867400" y="3429000"/>
            <a:ext cx="2743200" cy="2773680"/>
          </a:xfrm>
          <a:prstGeom prst="rect">
            <a:avLst/>
          </a:prstGeom>
        </p:spPr>
      </p:pic>
      <p:pic>
        <p:nvPicPr>
          <p:cNvPr id="7" name="Picture 6" descr="Beast5.jpg"/>
          <p:cNvPicPr>
            <a:picLocks noChangeAspect="1"/>
          </p:cNvPicPr>
          <p:nvPr/>
        </p:nvPicPr>
        <p:blipFill>
          <a:blip r:embed="rId6"/>
          <a:stretch>
            <a:fillRect/>
          </a:stretch>
        </p:blipFill>
        <p:spPr>
          <a:xfrm>
            <a:off x="2971800" y="4114800"/>
            <a:ext cx="2209800" cy="235470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aints2.jpg"/>
          <p:cNvPicPr>
            <a:picLocks noChangeAspect="1"/>
          </p:cNvPicPr>
          <p:nvPr/>
        </p:nvPicPr>
        <p:blipFill>
          <a:blip r:embed="rId2">
            <a:lum bright="11000"/>
          </a:blip>
          <a:stretch>
            <a:fillRect/>
          </a:stretch>
        </p:blipFill>
        <p:spPr>
          <a:xfrm>
            <a:off x="0" y="1"/>
            <a:ext cx="9144000" cy="6858000"/>
          </a:xfrm>
          <a:prstGeom prst="rect">
            <a:avLst/>
          </a:prstGeom>
        </p:spPr>
      </p:pic>
      <p:sp>
        <p:nvSpPr>
          <p:cNvPr id="5" name="TextBox 4"/>
          <p:cNvSpPr txBox="1"/>
          <p:nvPr/>
        </p:nvSpPr>
        <p:spPr>
          <a:xfrm>
            <a:off x="1295400" y="1066800"/>
            <a:ext cx="7543800" cy="2831544"/>
          </a:xfrm>
          <a:prstGeom prst="rect">
            <a:avLst/>
          </a:prstGeom>
          <a:noFill/>
        </p:spPr>
        <p:txBody>
          <a:bodyPr wrap="square" rtlCol="0">
            <a:spAutoFit/>
          </a:bodyPr>
          <a:lstStyle/>
          <a:p>
            <a:r>
              <a:rPr lang="en-US" sz="3200" b="1" dirty="0" smtClean="0">
                <a:solidFill>
                  <a:srgbClr val="412F01"/>
                </a:solidFill>
              </a:rPr>
              <a:t>	“And when he had opened the fifth seal, I saw under the altar the souls of them that were slain for the word of God, and for the testimony which they held”   (Revelation 6:9)</a:t>
            </a:r>
          </a:p>
          <a:p>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aints2.jpg"/>
          <p:cNvPicPr>
            <a:picLocks noChangeAspect="1"/>
          </p:cNvPicPr>
          <p:nvPr/>
        </p:nvPicPr>
        <p:blipFill>
          <a:blip r:embed="rId2">
            <a:lum bright="25000" contrast="50000"/>
          </a:blip>
          <a:stretch>
            <a:fillRect/>
          </a:stretch>
        </p:blipFill>
        <p:spPr>
          <a:xfrm>
            <a:off x="0" y="0"/>
            <a:ext cx="9144000" cy="6857999"/>
          </a:xfrm>
          <a:prstGeom prst="rect">
            <a:avLst/>
          </a:prstGeom>
        </p:spPr>
      </p:pic>
      <p:sp>
        <p:nvSpPr>
          <p:cNvPr id="4" name="TextBox 3"/>
          <p:cNvSpPr txBox="1"/>
          <p:nvPr/>
        </p:nvSpPr>
        <p:spPr>
          <a:xfrm>
            <a:off x="838200" y="381000"/>
            <a:ext cx="7543800" cy="2862322"/>
          </a:xfrm>
          <a:prstGeom prst="rect">
            <a:avLst/>
          </a:prstGeom>
          <a:noFill/>
        </p:spPr>
        <p:txBody>
          <a:bodyPr wrap="square" rtlCol="0">
            <a:spAutoFit/>
          </a:bodyPr>
          <a:lstStyle/>
          <a:p>
            <a:r>
              <a:rPr lang="en-US" dirty="0" smtClean="0"/>
              <a:t>	</a:t>
            </a:r>
            <a:r>
              <a:rPr lang="en-US" sz="3600" b="1" dirty="0" smtClean="0">
                <a:solidFill>
                  <a:srgbClr val="412F01"/>
                </a:solidFill>
              </a:rPr>
              <a:t> “And they cried with a loud voice, saying, How long, O Lord, holy and true, dost thou not judge and avenge our blood </a:t>
            </a:r>
            <a:r>
              <a:rPr lang="en-US" sz="3600" b="1" u="sng" dirty="0" smtClean="0">
                <a:solidFill>
                  <a:srgbClr val="412F01"/>
                </a:solidFill>
                <a:effectLst>
                  <a:outerShdw blurRad="38100" dist="38100" dir="2700000" algn="tl">
                    <a:srgbClr val="000000">
                      <a:alpha val="43137"/>
                    </a:srgbClr>
                  </a:outerShdw>
                </a:effectLst>
              </a:rPr>
              <a:t>on them that dwell on the earth?’</a:t>
            </a:r>
            <a:r>
              <a:rPr lang="en-US" sz="3600" b="1" dirty="0" smtClean="0">
                <a:solidFill>
                  <a:srgbClr val="412F01"/>
                </a:solidFill>
              </a:rPr>
              <a:t>” (Revelation 6:10)</a:t>
            </a:r>
            <a:endParaRPr lang="en-US" sz="3600" b="1" dirty="0">
              <a:solidFill>
                <a:srgbClr val="412F0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4219</TotalTime>
  <Words>355</Words>
  <Application>Microsoft Office PowerPoint</Application>
  <PresentationFormat>On-screen Show (4:3)</PresentationFormat>
  <Paragraphs>122</Paragraphs>
  <Slides>40</Slides>
  <Notes>0</Notes>
  <HiddenSlides>0</HiddenSlides>
  <MMClips>0</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Metro</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Revelation Chapter six</dc:title>
  <dc:creator>Cooper Abrams</dc:creator>
  <cp:lastModifiedBy>Cooper Abrams</cp:lastModifiedBy>
  <cp:revision>11</cp:revision>
  <dcterms:created xsi:type="dcterms:W3CDTF">2008-05-14T20:21:17Z</dcterms:created>
  <dcterms:modified xsi:type="dcterms:W3CDTF">2008-05-28T18:30:03Z</dcterms:modified>
</cp:coreProperties>
</file>