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57" r:id="rId5"/>
    <p:sldId id="260" r:id="rId6"/>
    <p:sldId id="261" r:id="rId7"/>
    <p:sldId id="262" r:id="rId8"/>
    <p:sldId id="263" r:id="rId9"/>
    <p:sldId id="26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6" d="100"/>
          <a:sy n="66" d="100"/>
        </p:scale>
        <p:origin x="-642" y="-11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en-US" smtClean="0"/>
              <a:t>Click to edit Master title style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18" name="Rectangle 6"/>
          <p:cNvSpPr>
            <a:spLocks noGrp="1"/>
          </p:cNvSpPr>
          <p:nvPr>
            <p:ph type="dt" sz="half" idx="10"/>
          </p:nvPr>
        </p:nvSpPr>
        <p:spPr/>
        <p:txBody>
          <a:bodyPr/>
          <a:lstStyle>
            <a:lvl1pPr>
              <a:defRPr lang="en-US" smtClean="0"/>
            </a:lvl1pPr>
          </a:lstStyle>
          <a:p>
            <a:fld id="{8AA6A129-4A36-4067-AC87-859A08B5A049}" type="datetimeFigureOut">
              <a:rPr lang="en-US" smtClean="0"/>
              <a:pPr/>
              <a:t>6/1/2008</a:t>
            </a:fld>
            <a:endParaRPr lang="en-US"/>
          </a:p>
        </p:txBody>
      </p:sp>
      <p:sp>
        <p:nvSpPr>
          <p:cNvPr id="9" name="Rectangle 14"/>
          <p:cNvSpPr>
            <a:spLocks noGrp="1"/>
          </p:cNvSpPr>
          <p:nvPr>
            <p:ph type="sldNum" sz="quarter" idx="11"/>
          </p:nvPr>
        </p:nvSpPr>
        <p:spPr/>
        <p:txBody>
          <a:bodyPr/>
          <a:lstStyle>
            <a:lvl1pPr>
              <a:defRPr lang="en-US" smtClean="0"/>
            </a:lvl1pPr>
          </a:lstStyle>
          <a:p>
            <a:fld id="{C5F476AF-96E5-4391-9464-7458D4DBAB9A}" type="slidenum">
              <a:rPr lang="en-US" smtClean="0"/>
              <a:pPr/>
              <a:t>‹#›</a:t>
            </a:fld>
            <a:endParaRPr lang="en-US"/>
          </a:p>
        </p:txBody>
      </p:sp>
      <p:sp>
        <p:nvSpPr>
          <p:cNvPr id="25" name="Rectangle 27"/>
          <p:cNvSpPr>
            <a:spLocks noGrp="1"/>
          </p:cNvSpPr>
          <p:nvPr>
            <p:ph type="ftr" sz="quarter" idx="12"/>
          </p:nvPr>
        </p:nvSpPr>
        <p:spPr/>
        <p:txBody>
          <a:bodyPr/>
          <a:lstStyle>
            <a:lvl1pPr>
              <a:defRPr lang="en-US" smtClean="0"/>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en-US" smtClean="0"/>
              <a:t>Click to edit Master title style</a:t>
            </a:r>
            <a:endParaRPr lang="en-US"/>
          </a:p>
        </p:txBody>
      </p:sp>
      <p:sp>
        <p:nvSpPr>
          <p:cNvPr id="3" name="Rectangle 3"/>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p:cNvSpPr>
          <p:nvPr>
            <p:ph type="dt" sz="half" idx="10"/>
          </p:nvPr>
        </p:nvSpPr>
        <p:spPr/>
        <p:txBody>
          <a:bodyPr/>
          <a:lstStyle/>
          <a:p>
            <a:fld id="{8AA6A129-4A36-4067-AC87-859A08B5A049}" type="datetimeFigureOut">
              <a:rPr lang="en-US" smtClean="0"/>
              <a:pPr/>
              <a:t>6/1/2008</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en-US" smtClean="0"/>
              <a:t>Click to edit Master title style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Rectangle 4"/>
          <p:cNvSpPr>
            <a:spLocks noGrp="1"/>
          </p:cNvSpPr>
          <p:nvPr>
            <p:ph type="dt" sz="half" idx="10"/>
          </p:nvPr>
        </p:nvSpPr>
        <p:spPr/>
        <p:txBody>
          <a:bodyPr/>
          <a:lstStyle/>
          <a:p>
            <a:fld id="{8AA6A129-4A36-4067-AC87-859A08B5A049}" type="datetimeFigureOut">
              <a:rPr lang="en-US" smtClean="0"/>
              <a:pPr/>
              <a:t>6/1/2008</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en-US" smtClean="0"/>
              <a:t>Click to edit Master title style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dt" sz="half" idx="10"/>
          </p:nvPr>
        </p:nvSpPr>
        <p:spPr/>
        <p:txBody>
          <a:bodyPr/>
          <a:lstStyle/>
          <a:p>
            <a:fld id="{8AA6A129-4A36-4067-AC87-859A08B5A049}" type="datetimeFigureOut">
              <a:rPr lang="en-US" smtClean="0"/>
              <a:pPr/>
              <a:t>6/1/2008</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p:cNvSpPr>
          <p:nvPr>
            <p:ph type="dt" sz="half" idx="10"/>
          </p:nvPr>
        </p:nvSpPr>
        <p:spPr/>
        <p:txBody>
          <a:bodyPr/>
          <a:lstStyle/>
          <a:p>
            <a:fld id="{8AA6A129-4A36-4067-AC87-859A08B5A049}" type="datetimeFigureOut">
              <a:rPr lang="en-US" smtClean="0"/>
              <a:pPr/>
              <a:t>6/1/2008</a:t>
            </a:fld>
            <a:endParaRPr lang="en-US"/>
          </a:p>
        </p:txBody>
      </p:sp>
      <p:sp>
        <p:nvSpPr>
          <p:cNvPr id="8" name="Rectangle 7"/>
          <p:cNvSpPr>
            <a:spLocks noGrp="1"/>
          </p:cNvSpPr>
          <p:nvPr>
            <p:ph type="ftr" sz="quarter" idx="11"/>
          </p:nvPr>
        </p:nvSpPr>
        <p:spPr/>
        <p:txBody>
          <a:bodyPr/>
          <a:lstStyle/>
          <a:p>
            <a:endParaRPr lang="en-US"/>
          </a:p>
        </p:txBody>
      </p:sp>
      <p:sp>
        <p:nvSpPr>
          <p:cNvPr id="9" name="Rectangle 8"/>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en-US" smtClean="0"/>
              <a:t>Click to edit Master title style</a:t>
            </a:r>
            <a:endParaRPr lang="en-US"/>
          </a:p>
        </p:txBody>
      </p:sp>
      <p:sp>
        <p:nvSpPr>
          <p:cNvPr id="3" name="Rectangle 3"/>
          <p:cNvSpPr>
            <a:spLocks noGrp="1"/>
          </p:cNvSpPr>
          <p:nvPr>
            <p:ph type="dt" sz="half" idx="10"/>
          </p:nvPr>
        </p:nvSpPr>
        <p:spPr/>
        <p:txBody>
          <a:bodyPr/>
          <a:lstStyle/>
          <a:p>
            <a:fld id="{8AA6A129-4A36-4067-AC87-859A08B5A049}" type="datetimeFigureOut">
              <a:rPr lang="en-US" smtClean="0"/>
              <a:pPr/>
              <a:t>6/1/2008</a:t>
            </a:fld>
            <a:endParaRPr lang="en-US"/>
          </a:p>
        </p:txBody>
      </p:sp>
      <p:sp>
        <p:nvSpPr>
          <p:cNvPr id="4" name="Rectangle 4"/>
          <p:cNvSpPr>
            <a:spLocks noGrp="1"/>
          </p:cNvSpPr>
          <p:nvPr>
            <p:ph type="ftr" sz="quarter" idx="11"/>
          </p:nvPr>
        </p:nvSpPr>
        <p:spPr/>
        <p:txBody>
          <a:bodyPr/>
          <a:lstStyle/>
          <a:p>
            <a:endParaRPr lang="en-US"/>
          </a:p>
        </p:txBody>
      </p:sp>
      <p:sp>
        <p:nvSpPr>
          <p:cNvPr id="5" name="Rectangle 5"/>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8AA6A129-4A36-4067-AC87-859A08B5A049}" type="datetimeFigureOut">
              <a:rPr lang="en-US" smtClean="0"/>
              <a:pPr/>
              <a:t>6/1/2008</a:t>
            </a:fld>
            <a:endParaRPr lang="en-US"/>
          </a:p>
        </p:txBody>
      </p:sp>
      <p:sp>
        <p:nvSpPr>
          <p:cNvPr id="3" name="Rectangle 3"/>
          <p:cNvSpPr>
            <a:spLocks noGrp="1"/>
          </p:cNvSpPr>
          <p:nvPr>
            <p:ph type="ftr" sz="quarter" idx="11"/>
          </p:nvPr>
        </p:nvSpPr>
        <p:spPr/>
        <p:txBody>
          <a:bodyPr/>
          <a:lstStyle/>
          <a:p>
            <a:endParaRPr lang="en-US"/>
          </a:p>
        </p:txBody>
      </p:sp>
      <p:sp>
        <p:nvSpPr>
          <p:cNvPr id="4" name="Rectangle 4"/>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p:cNvSpPr>
          <p:nvPr>
            <p:ph type="dt" sz="half" idx="10"/>
          </p:nvPr>
        </p:nvSpPr>
        <p:spPr/>
        <p:txBody>
          <a:bodyPr/>
          <a:lstStyle/>
          <a:p>
            <a:fld id="{8AA6A129-4A36-4067-AC87-859A08B5A049}" type="datetimeFigureOut">
              <a:rPr lang="en-US" smtClean="0"/>
              <a:pPr/>
              <a:t>6/1/2008</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en-US" sz="2000" smtClean="0"/>
              <a:t>Click icon to add picture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en-US" smtClean="0"/>
              <a:t>Click to edit Master text styles</a:t>
            </a:r>
          </a:p>
        </p:txBody>
      </p:sp>
      <p:sp>
        <p:nvSpPr>
          <p:cNvPr id="5" name="Rectangle 5"/>
          <p:cNvSpPr>
            <a:spLocks noGrp="1"/>
          </p:cNvSpPr>
          <p:nvPr>
            <p:ph type="dt" sz="half" idx="10"/>
          </p:nvPr>
        </p:nvSpPr>
        <p:spPr/>
        <p:txBody>
          <a:bodyPr/>
          <a:lstStyle/>
          <a:p>
            <a:fld id="{8AA6A129-4A36-4067-AC87-859A08B5A049}" type="datetimeFigureOut">
              <a:rPr lang="en-US" smtClean="0"/>
              <a:pPr/>
              <a:t>6/1/2008</a:t>
            </a:fld>
            <a:endParaRPr lang="en-US"/>
          </a:p>
        </p:txBody>
      </p:sp>
      <p:sp>
        <p:nvSpPr>
          <p:cNvPr id="6" name="Rectangle 6"/>
          <p:cNvSpPr>
            <a:spLocks noGrp="1"/>
          </p:cNvSpPr>
          <p:nvPr>
            <p:ph type="ftr" sz="quarter" idx="11"/>
          </p:nvPr>
        </p:nvSpPr>
        <p:spPr/>
        <p:txBody>
          <a:bodyPr/>
          <a:lstStyle/>
          <a:p>
            <a:endParaRPr lang="en-US"/>
          </a:p>
        </p:txBody>
      </p:sp>
      <p:sp>
        <p:nvSpPr>
          <p:cNvPr id="7" name="Rectangle 7"/>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A6A129-4A36-4067-AC87-859A08B5A049}" type="datetimeFigureOut">
              <a:rPr lang="en-US" smtClean="0"/>
              <a:pPr/>
              <a:t>6/1/2008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A6A129-4A36-4067-AC87-859A08B5A049}" type="datetimeFigureOut">
              <a:rPr lang="en-US" smtClean="0"/>
              <a:pPr/>
              <a:t>6/1/2008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76AF-96E5-4391-9464-7458D4DBAB9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en-US" smtClean="0"/>
              <a:t>Click to edit Master title style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fld id="{8AA6A129-4A36-4067-AC87-859A08B5A049}" type="datetimeFigureOut">
              <a:rPr lang="en-US" smtClean="0"/>
              <a:pPr/>
              <a:t>6/1/2008</a:t>
            </a:fld>
            <a:endParaRPr lang="en-US"/>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endParaRPr lang="en-US"/>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fld id="{C5F476AF-96E5-4391-9464-7458D4DBAB9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smtClean="0"/>
              <a:t>Revelation Chapter Seven</a:t>
            </a:r>
            <a:endParaRPr lang="en-US" dirty="0"/>
          </a:p>
        </p:txBody>
      </p:sp>
      <p:sp>
        <p:nvSpPr>
          <p:cNvPr id="3" name="Subtitle 2"/>
          <p:cNvSpPr>
            <a:spLocks noGrp="1"/>
          </p:cNvSpPr>
          <p:nvPr>
            <p:ph type="subTitle" idx="1"/>
          </p:nvPr>
        </p:nvSpPr>
        <p:spPr/>
        <p:txBody>
          <a:bodyPr>
            <a:normAutofit/>
          </a:bodyPr>
          <a:lstStyle/>
          <a:p>
            <a:r>
              <a:rPr sz="3200" b="1" smtClean="0">
                <a:effectLst>
                  <a:outerShdw blurRad="38100" dist="38100" dir="2700000" algn="tl">
                    <a:srgbClr val="000000">
                      <a:alpha val="43137"/>
                    </a:srgbClr>
                  </a:outerShdw>
                </a:effectLst>
              </a:rPr>
              <a:t>The 144,000 sealed Jews and the multitude of saved Tribulation saints</a:t>
            </a:r>
            <a:endParaRPr lang="en-US" sz="3200" b="1" dirty="0">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381000"/>
            <a:ext cx="7772400" cy="4832092"/>
          </a:xfrm>
          <a:prstGeom prst="rect">
            <a:avLst/>
          </a:prstGeom>
          <a:noFill/>
        </p:spPr>
        <p:txBody>
          <a:bodyPr wrap="square" rtlCol="0">
            <a:spAutoFit/>
          </a:bodyPr>
          <a:lstStyle/>
          <a:p>
            <a:r>
              <a:rPr lang="en-US" sz="2800" dirty="0" smtClean="0">
                <a:solidFill>
                  <a:schemeClr val="accent6">
                    <a:lumMod val="50000"/>
                  </a:schemeClr>
                </a:solidFill>
                <a:effectLst>
                  <a:outerShdw blurRad="38100" dist="38100" dir="2700000" algn="tl">
                    <a:srgbClr val="000000">
                      <a:alpha val="43137"/>
                    </a:srgbClr>
                  </a:outerShdw>
                </a:effectLst>
              </a:rPr>
              <a:t>	</a:t>
            </a:r>
            <a:r>
              <a:rPr lang="en-US" sz="2800" b="1" dirty="0" smtClean="0">
                <a:solidFill>
                  <a:schemeClr val="accent6">
                    <a:lumMod val="50000"/>
                  </a:schemeClr>
                </a:solidFill>
              </a:rPr>
              <a:t>“And </a:t>
            </a:r>
            <a:r>
              <a:rPr lang="en-US" sz="2800" b="1" dirty="0" smtClean="0">
                <a:solidFill>
                  <a:schemeClr val="accent6">
                    <a:lumMod val="50000"/>
                  </a:schemeClr>
                </a:solidFill>
              </a:rPr>
              <a:t>after these things I saw four angels standing on the four corners of the earth, holding the four winds of the earth, that the wind should not blow on the earth, nor on the sea, nor on any tree. And I saw another angel ascending from the east, having the seal of the living God: and he cried with a loud voice to the four angels, to whom it was given to hurt the earth and the sea, Saying, Hurt not the earth, neither the sea, nor the trees, till we have sealed the servants of our God in their foreheads. </a:t>
            </a:r>
            <a:r>
              <a:rPr lang="en-US" sz="2800" b="1" dirty="0" smtClean="0">
                <a:solidFill>
                  <a:schemeClr val="accent6">
                    <a:lumMod val="50000"/>
                  </a:schemeClr>
                </a:solidFill>
              </a:rPr>
              <a:t>“</a:t>
            </a:r>
            <a:r>
              <a:rPr lang="en-US" sz="2800" dirty="0" smtClean="0">
                <a:solidFill>
                  <a:schemeClr val="accent6">
                    <a:lumMod val="50000"/>
                  </a:schemeClr>
                </a:solidFill>
              </a:rPr>
              <a:t>  (</a:t>
            </a:r>
            <a:r>
              <a:rPr lang="en-US" sz="2800" dirty="0" smtClean="0">
                <a:solidFill>
                  <a:schemeClr val="accent6">
                    <a:lumMod val="50000"/>
                  </a:schemeClr>
                </a:solidFill>
              </a:rPr>
              <a:t>Revelation 7:1-3)</a:t>
            </a:r>
            <a:endParaRPr lang="en-US" sz="2800" dirty="0">
              <a:solidFill>
                <a:schemeClr val="accent6">
                  <a:lumMod val="5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ew144000.jpg"/>
          <p:cNvPicPr>
            <a:picLocks noChangeAspect="1"/>
          </p:cNvPicPr>
          <p:nvPr/>
        </p:nvPicPr>
        <p:blipFill>
          <a:blip r:embed="rId2"/>
          <a:stretch>
            <a:fillRect/>
          </a:stretch>
        </p:blipFill>
        <p:spPr>
          <a:xfrm>
            <a:off x="0" y="0"/>
            <a:ext cx="9269997"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earth11.jpg"/>
          <p:cNvPicPr>
            <a:picLocks noChangeAspect="1"/>
          </p:cNvPicPr>
          <p:nvPr/>
        </p:nvPicPr>
        <p:blipFill>
          <a:blip r:embed="rId2"/>
          <a:stretch>
            <a:fillRect/>
          </a:stretch>
        </p:blipFill>
        <p:spPr>
          <a:xfrm>
            <a:off x="1447800" y="2057400"/>
            <a:ext cx="3872982" cy="3757941"/>
          </a:xfrm>
          <a:prstGeom prst="rect">
            <a:avLst/>
          </a:prstGeom>
        </p:spPr>
      </p:pic>
      <p:sp>
        <p:nvSpPr>
          <p:cNvPr id="15" name="TextBox 14"/>
          <p:cNvSpPr txBox="1"/>
          <p:nvPr/>
        </p:nvSpPr>
        <p:spPr>
          <a:xfrm>
            <a:off x="4800600" y="5791200"/>
            <a:ext cx="3886200" cy="769441"/>
          </a:xfrm>
          <a:prstGeom prst="rect">
            <a:avLst/>
          </a:prstGeom>
          <a:noFill/>
        </p:spPr>
        <p:txBody>
          <a:bodyPr wrap="square" rtlCol="0">
            <a:spAutoFit/>
          </a:bodyPr>
          <a:lstStyle/>
          <a:p>
            <a:r>
              <a:rPr lang="en-US" sz="4400" b="1" dirty="0" smtClean="0">
                <a:solidFill>
                  <a:srgbClr val="FFFF00"/>
                </a:solidFill>
                <a:effectLst>
                  <a:outerShdw blurRad="38100" dist="38100" dir="2700000" algn="tl">
                    <a:srgbClr val="000000">
                      <a:alpha val="43137"/>
                    </a:srgbClr>
                  </a:outerShdw>
                </a:effectLst>
              </a:rPr>
              <a:t>Rev. 7:1-3</a:t>
            </a:r>
            <a:endParaRPr lang="en-US" sz="4400" b="1" dirty="0">
              <a:solidFill>
                <a:srgbClr val="FFFF00"/>
              </a:solidFill>
              <a:effectLst>
                <a:outerShdw blurRad="38100" dist="38100" dir="2700000" algn="tl">
                  <a:srgbClr val="000000">
                    <a:alpha val="43137"/>
                  </a:srgbClr>
                </a:outerShdw>
              </a:effectLst>
            </a:endParaRPr>
          </a:p>
        </p:txBody>
      </p:sp>
      <p:pic>
        <p:nvPicPr>
          <p:cNvPr id="22" name="Picture 21" descr="angel3.jpg"/>
          <p:cNvPicPr>
            <a:picLocks noChangeAspect="1"/>
          </p:cNvPicPr>
          <p:nvPr/>
        </p:nvPicPr>
        <p:blipFill>
          <a:blip r:embed="rId3"/>
          <a:stretch>
            <a:fillRect/>
          </a:stretch>
        </p:blipFill>
        <p:spPr>
          <a:xfrm>
            <a:off x="685800" y="3124200"/>
            <a:ext cx="838200" cy="1664369"/>
          </a:xfrm>
          <a:prstGeom prst="rect">
            <a:avLst/>
          </a:prstGeom>
        </p:spPr>
      </p:pic>
      <p:pic>
        <p:nvPicPr>
          <p:cNvPr id="23" name="Picture 22" descr="angel3.jpg"/>
          <p:cNvPicPr>
            <a:picLocks noChangeAspect="1"/>
          </p:cNvPicPr>
          <p:nvPr/>
        </p:nvPicPr>
        <p:blipFill>
          <a:blip r:embed="rId3"/>
          <a:stretch>
            <a:fillRect/>
          </a:stretch>
        </p:blipFill>
        <p:spPr>
          <a:xfrm>
            <a:off x="3124200" y="5344937"/>
            <a:ext cx="762000" cy="1513063"/>
          </a:xfrm>
          <a:prstGeom prst="rect">
            <a:avLst/>
          </a:prstGeom>
        </p:spPr>
      </p:pic>
      <p:pic>
        <p:nvPicPr>
          <p:cNvPr id="25" name="Picture 24" descr="angel3-1.jpg"/>
          <p:cNvPicPr>
            <a:picLocks noChangeAspect="1"/>
          </p:cNvPicPr>
          <p:nvPr/>
        </p:nvPicPr>
        <p:blipFill>
          <a:blip r:embed="rId4"/>
          <a:stretch>
            <a:fillRect/>
          </a:stretch>
        </p:blipFill>
        <p:spPr>
          <a:xfrm>
            <a:off x="5181600" y="2819400"/>
            <a:ext cx="866645" cy="1720850"/>
          </a:xfrm>
          <a:prstGeom prst="rect">
            <a:avLst/>
          </a:prstGeom>
        </p:spPr>
      </p:pic>
      <p:pic>
        <p:nvPicPr>
          <p:cNvPr id="26" name="Picture 25" descr="angel3-1.jpg"/>
          <p:cNvPicPr>
            <a:picLocks noChangeAspect="1"/>
          </p:cNvPicPr>
          <p:nvPr/>
        </p:nvPicPr>
        <p:blipFill>
          <a:blip r:embed="rId4"/>
          <a:stretch>
            <a:fillRect/>
          </a:stretch>
        </p:blipFill>
        <p:spPr>
          <a:xfrm>
            <a:off x="3124200" y="381000"/>
            <a:ext cx="866645" cy="1720850"/>
          </a:xfrm>
          <a:prstGeom prst="rect">
            <a:avLst/>
          </a:prstGeom>
        </p:spPr>
      </p:pic>
      <p:sp>
        <p:nvSpPr>
          <p:cNvPr id="28" name="Oval Callout 27"/>
          <p:cNvSpPr/>
          <p:nvPr/>
        </p:nvSpPr>
        <p:spPr>
          <a:xfrm flipH="1">
            <a:off x="4191000" y="457200"/>
            <a:ext cx="1600200" cy="914400"/>
          </a:xfrm>
          <a:prstGeom prst="wedgeEllipse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Wait</a:t>
            </a:r>
            <a:endParaRPr lang="en-US" dirty="0"/>
          </a:p>
        </p:txBody>
      </p:sp>
      <p:sp>
        <p:nvSpPr>
          <p:cNvPr id="29" name="TextBox 28"/>
          <p:cNvSpPr txBox="1"/>
          <p:nvPr/>
        </p:nvSpPr>
        <p:spPr>
          <a:xfrm>
            <a:off x="4343400" y="609600"/>
            <a:ext cx="1295400" cy="584775"/>
          </a:xfrm>
          <a:prstGeom prst="rect">
            <a:avLst/>
          </a:prstGeom>
          <a:noFill/>
        </p:spPr>
        <p:txBody>
          <a:bodyPr wrap="square" rtlCol="0">
            <a:spAutoFit/>
          </a:bodyPr>
          <a:lstStyle/>
          <a:p>
            <a:r>
              <a:rPr lang="en-US" sz="3200" b="1" dirty="0" smtClean="0">
                <a:solidFill>
                  <a:schemeClr val="accent3">
                    <a:lumMod val="60000"/>
                    <a:lumOff val="40000"/>
                  </a:schemeClr>
                </a:solidFill>
              </a:rPr>
              <a:t>Wait !</a:t>
            </a:r>
            <a:endParaRPr lang="en-US" sz="3200" b="1" dirty="0">
              <a:solidFill>
                <a:schemeClr val="accent3">
                  <a:lumMod val="60000"/>
                  <a:lumOff val="40000"/>
                </a:schemeClr>
              </a:solidFill>
            </a:endParaRPr>
          </a:p>
        </p:txBody>
      </p:sp>
      <p:pic>
        <p:nvPicPr>
          <p:cNvPr id="30" name="Picture 29" descr="AngelFlying2.jpg"/>
          <p:cNvPicPr>
            <a:picLocks noChangeAspect="1"/>
          </p:cNvPicPr>
          <p:nvPr/>
        </p:nvPicPr>
        <p:blipFill>
          <a:blip r:embed="rId5"/>
          <a:stretch>
            <a:fillRect/>
          </a:stretch>
        </p:blipFill>
        <p:spPr>
          <a:xfrm>
            <a:off x="6172200" y="533400"/>
            <a:ext cx="2373488" cy="22098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44,000-1.jpg"/>
          <p:cNvPicPr>
            <a:picLocks noChangeAspect="1"/>
          </p:cNvPicPr>
          <p:nvPr/>
        </p:nvPicPr>
        <p:blipFill>
          <a:blip r:embed="rId2"/>
          <a:stretch>
            <a:fillRect/>
          </a:stretch>
        </p:blipFill>
        <p:spPr>
          <a:xfrm>
            <a:off x="0" y="0"/>
            <a:ext cx="9267392"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686800" cy="5570756"/>
          </a:xfrm>
          <a:prstGeom prst="rect">
            <a:avLst/>
          </a:prstGeom>
          <a:noFill/>
        </p:spPr>
        <p:txBody>
          <a:bodyPr wrap="square" rtlCol="0">
            <a:spAutoFit/>
          </a:bodyPr>
          <a:lstStyle/>
          <a:p>
            <a:r>
              <a:rPr lang="en-US" sz="4000" b="1" dirty="0" smtClean="0">
                <a:solidFill>
                  <a:schemeClr val="accent6">
                    <a:lumMod val="50000"/>
                  </a:schemeClr>
                </a:solidFill>
                <a:effectLst>
                  <a:outerShdw blurRad="38100" dist="38100" dir="2700000" algn="tl">
                    <a:srgbClr val="000000">
                      <a:alpha val="43137"/>
                    </a:srgbClr>
                  </a:outerShdw>
                </a:effectLst>
              </a:rPr>
              <a:t>Revelation 7:11-12 - the scene in heaven.</a:t>
            </a:r>
          </a:p>
          <a:p>
            <a:endParaRPr lang="en-US" sz="4000" b="1" dirty="0" smtClean="0">
              <a:solidFill>
                <a:schemeClr val="accent6">
                  <a:lumMod val="50000"/>
                </a:schemeClr>
              </a:solidFill>
              <a:effectLst>
                <a:outerShdw blurRad="38100" dist="38100" dir="2700000" algn="tl">
                  <a:srgbClr val="000000">
                    <a:alpha val="43137"/>
                  </a:srgbClr>
                </a:outerShdw>
              </a:effectLst>
            </a:endParaRPr>
          </a:p>
          <a:p>
            <a:r>
              <a:rPr lang="en-US" sz="4000" b="1" dirty="0" smtClean="0">
                <a:solidFill>
                  <a:schemeClr val="accent6">
                    <a:lumMod val="50000"/>
                  </a:schemeClr>
                </a:solidFill>
                <a:effectLst>
                  <a:outerShdw blurRad="38100" dist="38100" dir="2700000" algn="tl">
                    <a:srgbClr val="000000">
                      <a:alpha val="43137"/>
                    </a:srgbClr>
                  </a:outerShdw>
                </a:effectLst>
              </a:rPr>
              <a:t>  Worshiping the Lord are:</a:t>
            </a:r>
          </a:p>
          <a:p>
            <a:endParaRPr lang="en-US" sz="4000" b="1" dirty="0" smtClean="0">
              <a:solidFill>
                <a:schemeClr val="accent6">
                  <a:lumMod val="50000"/>
                </a:schemeClr>
              </a:solidFill>
              <a:effectLst>
                <a:outerShdw blurRad="38100" dist="38100" dir="2700000" algn="tl">
                  <a:srgbClr val="000000">
                    <a:alpha val="43137"/>
                  </a:srgbClr>
                </a:outerShdw>
              </a:effectLst>
            </a:endParaRPr>
          </a:p>
          <a:p>
            <a:r>
              <a:rPr lang="en-US" sz="4000" b="1" dirty="0" smtClean="0">
                <a:solidFill>
                  <a:schemeClr val="accent6">
                    <a:lumMod val="50000"/>
                  </a:schemeClr>
                </a:solidFill>
                <a:effectLst>
                  <a:outerShdw blurRad="38100" dist="38100" dir="2700000" algn="tl">
                    <a:srgbClr val="000000">
                      <a:alpha val="43137"/>
                    </a:srgbClr>
                  </a:outerShdw>
                </a:effectLst>
              </a:rPr>
              <a:t>	ALL the angels</a:t>
            </a:r>
          </a:p>
          <a:p>
            <a:r>
              <a:rPr lang="en-US" sz="4000" b="1" dirty="0" smtClean="0">
                <a:solidFill>
                  <a:schemeClr val="accent6">
                    <a:lumMod val="50000"/>
                  </a:schemeClr>
                </a:solidFill>
                <a:effectLst>
                  <a:outerShdw blurRad="38100" dist="38100" dir="2700000" algn="tl">
                    <a:srgbClr val="000000">
                      <a:alpha val="43137"/>
                    </a:srgbClr>
                  </a:outerShdw>
                </a:effectLst>
              </a:rPr>
              <a:t>	</a:t>
            </a:r>
            <a:r>
              <a:rPr lang="en-US" sz="4000" b="1" dirty="0" smtClean="0">
                <a:solidFill>
                  <a:schemeClr val="accent6">
                    <a:lumMod val="50000"/>
                  </a:schemeClr>
                </a:solidFill>
                <a:effectLst>
                  <a:outerShdw blurRad="38100" dist="38100" dir="2700000" algn="tl">
                    <a:srgbClr val="000000">
                      <a:alpha val="43137"/>
                    </a:srgbClr>
                  </a:outerShdw>
                </a:effectLst>
              </a:rPr>
              <a:t>The elders</a:t>
            </a:r>
          </a:p>
          <a:p>
            <a:r>
              <a:rPr lang="en-US" sz="4000" b="1" dirty="0" smtClean="0">
                <a:solidFill>
                  <a:schemeClr val="accent6">
                    <a:lumMod val="50000"/>
                  </a:schemeClr>
                </a:solidFill>
                <a:effectLst>
                  <a:outerShdw blurRad="38100" dist="38100" dir="2700000" algn="tl">
                    <a:srgbClr val="000000">
                      <a:alpha val="43137"/>
                    </a:srgbClr>
                  </a:outerShdw>
                </a:effectLst>
              </a:rPr>
              <a:t>	</a:t>
            </a:r>
            <a:r>
              <a:rPr lang="en-US" sz="4000" b="1" dirty="0" smtClean="0">
                <a:solidFill>
                  <a:schemeClr val="accent6">
                    <a:lumMod val="50000"/>
                  </a:schemeClr>
                </a:solidFill>
                <a:effectLst>
                  <a:outerShdw blurRad="38100" dist="38100" dir="2700000" algn="tl">
                    <a:srgbClr val="000000">
                      <a:alpha val="43137"/>
                    </a:srgbClr>
                  </a:outerShdw>
                </a:effectLst>
              </a:rPr>
              <a:t>The four beasts (Rev. 4:6, 8; 5:6, 	8,14; 6:1, 6; 7:11; 14:3, 15:7; 19:4)</a:t>
            </a:r>
          </a:p>
          <a:p>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aints2.jpg"/>
          <p:cNvPicPr>
            <a:picLocks noChangeAspect="1"/>
          </p:cNvPicPr>
          <p:nvPr/>
        </p:nvPicPr>
        <p:blipFill>
          <a:blip r:embed="rId2"/>
          <a:stretch>
            <a:fillRect/>
          </a:stretch>
        </p:blipFill>
        <p:spPr>
          <a:xfrm>
            <a:off x="0" y="1340555"/>
            <a:ext cx="9144000" cy="4176889"/>
          </a:xfrm>
          <a:prstGeom prst="rect">
            <a:avLst/>
          </a:prstGeom>
        </p:spPr>
      </p:pic>
      <p:sp>
        <p:nvSpPr>
          <p:cNvPr id="3" name="TextBox 2"/>
          <p:cNvSpPr txBox="1"/>
          <p:nvPr/>
        </p:nvSpPr>
        <p:spPr>
          <a:xfrm>
            <a:off x="0" y="0"/>
            <a:ext cx="8686800" cy="1200329"/>
          </a:xfrm>
          <a:prstGeom prst="rect">
            <a:avLst/>
          </a:prstGeom>
          <a:noFill/>
        </p:spPr>
        <p:txBody>
          <a:bodyPr wrap="square" rtlCol="0">
            <a:spAutoFit/>
          </a:bodyPr>
          <a:lstStyle/>
          <a:p>
            <a:r>
              <a:rPr lang="en-US" dirty="0" smtClean="0"/>
              <a:t>	</a:t>
            </a:r>
            <a:r>
              <a:rPr lang="en-US" sz="2400" b="1" dirty="0" smtClean="0">
                <a:solidFill>
                  <a:schemeClr val="accent6">
                    <a:lumMod val="50000"/>
                  </a:schemeClr>
                </a:solidFill>
                <a:effectLst>
                  <a:outerShdw blurRad="38100" dist="38100" dir="2700000" algn="tl">
                    <a:srgbClr val="000000">
                      <a:alpha val="43137"/>
                    </a:srgbClr>
                  </a:outerShdw>
                </a:effectLst>
              </a:rPr>
              <a:t>“And </a:t>
            </a:r>
            <a:r>
              <a:rPr lang="en-US" sz="2400" b="1" dirty="0" smtClean="0">
                <a:solidFill>
                  <a:schemeClr val="accent6">
                    <a:lumMod val="50000"/>
                  </a:schemeClr>
                </a:solidFill>
                <a:effectLst>
                  <a:outerShdw blurRad="38100" dist="38100" dir="2700000" algn="tl">
                    <a:srgbClr val="000000">
                      <a:alpha val="43137"/>
                    </a:srgbClr>
                  </a:outerShdw>
                </a:effectLst>
              </a:rPr>
              <a:t>one of the elders answered, saying unto me, What are these which are arrayed in white robes? and whence came they? </a:t>
            </a:r>
            <a:r>
              <a:rPr lang="en-US" sz="2400" b="1" dirty="0" smtClean="0">
                <a:solidFill>
                  <a:schemeClr val="accent6">
                    <a:lumMod val="50000"/>
                  </a:schemeClr>
                </a:solidFill>
                <a:effectLst>
                  <a:outerShdw blurRad="38100" dist="38100" dir="2700000" algn="tl">
                    <a:srgbClr val="000000">
                      <a:alpha val="43137"/>
                    </a:srgbClr>
                  </a:outerShdw>
                </a:effectLst>
              </a:rPr>
              <a:t>“  (</a:t>
            </a:r>
            <a:r>
              <a:rPr lang="en-US" sz="2400" b="1" dirty="0" smtClean="0">
                <a:solidFill>
                  <a:schemeClr val="accent6">
                    <a:lumMod val="50000"/>
                  </a:schemeClr>
                </a:solidFill>
                <a:effectLst>
                  <a:outerShdw blurRad="38100" dist="38100" dir="2700000" algn="tl">
                    <a:srgbClr val="000000">
                      <a:alpha val="43137"/>
                    </a:srgbClr>
                  </a:outerShdw>
                </a:effectLst>
              </a:rPr>
              <a:t>Revelation 7:13)</a:t>
            </a:r>
            <a:endParaRPr lang="en-US" sz="2400" b="1" dirty="0">
              <a:solidFill>
                <a:schemeClr val="accent6">
                  <a:lumMod val="50000"/>
                </a:schemeClr>
              </a:solidFill>
              <a:effectLst>
                <a:outerShdw blurRad="38100" dist="38100" dir="2700000" algn="tl">
                  <a:srgbClr val="000000">
                    <a:alpha val="43137"/>
                  </a:srgbClr>
                </a:outerShdw>
              </a:effectLst>
            </a:endParaRPr>
          </a:p>
        </p:txBody>
      </p:sp>
      <p:sp>
        <p:nvSpPr>
          <p:cNvPr id="4" name="TextBox 3"/>
          <p:cNvSpPr txBox="1"/>
          <p:nvPr/>
        </p:nvSpPr>
        <p:spPr>
          <a:xfrm>
            <a:off x="0" y="3657600"/>
            <a:ext cx="8991600" cy="1569660"/>
          </a:xfrm>
          <a:prstGeom prst="rect">
            <a:avLst/>
          </a:prstGeom>
          <a:noFill/>
        </p:spPr>
        <p:txBody>
          <a:bodyPr wrap="square" rtlCol="0">
            <a:spAutoFit/>
          </a:bodyPr>
          <a:lstStyle/>
          <a:p>
            <a:r>
              <a:rPr lang="en-US" b="1" dirty="0" smtClean="0">
                <a:solidFill>
                  <a:schemeClr val="accent5">
                    <a:lumMod val="20000"/>
                    <a:lumOff val="80000"/>
                  </a:schemeClr>
                </a:solidFill>
              </a:rPr>
              <a:t>	</a:t>
            </a:r>
            <a:r>
              <a:rPr lang="en-US" sz="2400" b="1" i="1" dirty="0" smtClean="0">
                <a:solidFill>
                  <a:schemeClr val="accent5">
                    <a:lumMod val="20000"/>
                    <a:lumOff val="80000"/>
                  </a:schemeClr>
                </a:solidFill>
              </a:rPr>
              <a:t>“And </a:t>
            </a:r>
            <a:r>
              <a:rPr lang="en-US" sz="2400" b="1" i="1" dirty="0" smtClean="0">
                <a:solidFill>
                  <a:schemeClr val="accent5">
                    <a:lumMod val="20000"/>
                    <a:lumOff val="80000"/>
                  </a:schemeClr>
                </a:solidFill>
              </a:rPr>
              <a:t>I said unto him, Sir, thou </a:t>
            </a:r>
            <a:r>
              <a:rPr lang="en-US" sz="2400" b="1" i="1" dirty="0" err="1" smtClean="0">
                <a:solidFill>
                  <a:schemeClr val="accent5">
                    <a:lumMod val="20000"/>
                    <a:lumOff val="80000"/>
                  </a:schemeClr>
                </a:solidFill>
              </a:rPr>
              <a:t>knowest</a:t>
            </a:r>
            <a:r>
              <a:rPr lang="en-US" sz="2400" b="1" i="1" dirty="0" smtClean="0">
                <a:solidFill>
                  <a:schemeClr val="accent5">
                    <a:lumMod val="20000"/>
                    <a:lumOff val="80000"/>
                  </a:schemeClr>
                </a:solidFill>
              </a:rPr>
              <a:t>. And he said to me, These are they which came out of great tribulation, and have washed their robes, and made them white in the blood of the Lamb</a:t>
            </a:r>
            <a:r>
              <a:rPr lang="en-US" sz="2400" b="1" i="1" dirty="0" smtClean="0">
                <a:solidFill>
                  <a:schemeClr val="accent5">
                    <a:lumMod val="20000"/>
                    <a:lumOff val="80000"/>
                  </a:schemeClr>
                </a:solidFill>
              </a:rPr>
              <a:t>.”  </a:t>
            </a:r>
            <a:r>
              <a:rPr lang="en-US" sz="2400" b="1" dirty="0" smtClean="0">
                <a:solidFill>
                  <a:schemeClr val="accent5">
                    <a:lumMod val="20000"/>
                    <a:lumOff val="80000"/>
                  </a:schemeClr>
                </a:solidFill>
              </a:rPr>
              <a:t>(Revelation 7:14)</a:t>
            </a:r>
            <a:endParaRPr lang="en-US" sz="2400" b="1" dirty="0">
              <a:solidFill>
                <a:schemeClr val="accent5">
                  <a:lumMod val="20000"/>
                  <a:lumOff val="80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aints2.jpg"/>
          <p:cNvPicPr>
            <a:picLocks noChangeAspect="1"/>
          </p:cNvPicPr>
          <p:nvPr/>
        </p:nvPicPr>
        <p:blipFill>
          <a:blip r:embed="rId2"/>
          <a:stretch>
            <a:fillRect/>
          </a:stretch>
        </p:blipFill>
        <p:spPr>
          <a:xfrm>
            <a:off x="0" y="0"/>
            <a:ext cx="9144000" cy="6858000"/>
          </a:xfrm>
          <a:prstGeom prst="rect">
            <a:avLst/>
          </a:prstGeom>
        </p:spPr>
      </p:pic>
      <p:sp>
        <p:nvSpPr>
          <p:cNvPr id="3" name="TextBox 2"/>
          <p:cNvSpPr txBox="1"/>
          <p:nvPr/>
        </p:nvSpPr>
        <p:spPr>
          <a:xfrm>
            <a:off x="838200" y="457200"/>
            <a:ext cx="7239000" cy="5509200"/>
          </a:xfrm>
          <a:prstGeom prst="rect">
            <a:avLst/>
          </a:prstGeom>
          <a:noFill/>
        </p:spPr>
        <p:txBody>
          <a:bodyPr wrap="square" rtlCol="0">
            <a:spAutoFit/>
          </a:bodyPr>
          <a:lstStyle/>
          <a:p>
            <a:r>
              <a:rPr lang="en-US" sz="3200" b="1" i="1" dirty="0" smtClean="0">
                <a:solidFill>
                  <a:schemeClr val="bg2"/>
                </a:solidFill>
              </a:rPr>
              <a:t>	“Therefore </a:t>
            </a:r>
            <a:r>
              <a:rPr lang="en-US" sz="3200" b="1" i="1" dirty="0" smtClean="0">
                <a:solidFill>
                  <a:schemeClr val="bg2"/>
                </a:solidFill>
              </a:rPr>
              <a:t>are they before the throne of God, and serve him day and night in his temple: and he that sitteth on the throne shall dwell among them. They shall hunger no more, neither thirst any more; neither shall the sun light on them, nor any heat. For the Lamb which is in the midst of the throne shall feed them, and shall lead them unto living fountains of waters: and God shall wipe away all tears from their eyes. </a:t>
            </a:r>
            <a:r>
              <a:rPr lang="en-US" sz="3200" b="1" i="1" dirty="0" smtClean="0">
                <a:solidFill>
                  <a:schemeClr val="bg2"/>
                </a:solidFill>
              </a:rPr>
              <a:t>“(</a:t>
            </a:r>
            <a:r>
              <a:rPr lang="en-US" sz="3200" b="1" i="1" dirty="0" smtClean="0">
                <a:solidFill>
                  <a:schemeClr val="bg2"/>
                </a:solidFill>
              </a:rPr>
              <a:t>Revelation 7:15-17)</a:t>
            </a:r>
            <a:endParaRPr lang="en-US" sz="3200" b="1" i="1" dirty="0">
              <a:solidFill>
                <a:schemeClr val="bg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28800" y="2057400"/>
            <a:ext cx="5410200" cy="769441"/>
          </a:xfrm>
          <a:prstGeom prst="rect">
            <a:avLst/>
          </a:prstGeom>
          <a:noFill/>
        </p:spPr>
        <p:txBody>
          <a:bodyPr wrap="square" rtlCol="0">
            <a:spAutoFit/>
          </a:bodyPr>
          <a:lstStyle/>
          <a:p>
            <a:r>
              <a:rPr lang="en-US" sz="4400" dirty="0" smtClean="0">
                <a:solidFill>
                  <a:schemeClr val="accent6">
                    <a:lumMod val="50000"/>
                  </a:schemeClr>
                </a:solidFill>
              </a:rPr>
              <a:t>End Revelation 7:1-17</a:t>
            </a:r>
            <a:endParaRPr lang="en-US" sz="4400" dirty="0">
              <a:solidFill>
                <a:schemeClr val="accent6">
                  <a:lumMod val="50000"/>
                </a:schemeClr>
              </a:solidFill>
            </a:endParaRPr>
          </a:p>
        </p:txBody>
      </p:sp>
    </p:spTree>
  </p:cSld>
  <p:clrMapOvr>
    <a:masterClrMapping/>
  </p:clrMapOvr>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cap="rnd" cmpd="sng" algn="ctr">
          <a:solidFill>
            <a:schemeClr val="phClr"/>
          </a:solidFill>
          <a:prstDash val="solid"/>
        </a:ln>
        <a:ln w="12700" cap="rnd" cmpd="sng" algn="ctr">
          <a:solidFill>
            <a:schemeClr val="phClr"/>
          </a:solidFill>
          <a:prstDash val="solid"/>
        </a:ln>
        <a:ln w="28100" cap="rnd" cmpd="sng" algn="ctr">
          <a:solidFill>
            <a:schemeClr val="phClr"/>
          </a:solidFill>
          <a:prstDash val="solid"/>
        </a:ln>
      </a:lnStyleLst>
      <a:effectStyleLst>
        <a:effectStyle>
          <a:effectLst>
            <a:outerShdw blurRad="39000" dist="25400" dir="9000000" rotWithShape="0">
              <a:srgbClr val="1A0000">
                <a:alpha val="35000"/>
              </a:srgbClr>
            </a:outerShdw>
          </a:effectLst>
        </a:effectStyle>
        <a:effectStyle>
          <a:effectLst>
            <a:outerShdw blurRad="39000" dist="25400" dir="9000000" rotWithShape="0">
              <a:srgbClr val="1A0000">
                <a:alpha val="40000"/>
              </a:srgbClr>
            </a:outerShdw>
          </a:effectLst>
        </a:effectStyle>
        <a:effectStyle>
          <a:effectLst>
            <a:outerShdw blurRad="39000" dist="25400" dir="9000000" rotWithShape="0">
              <a:srgbClr val="000000">
                <a:alpha val="40000"/>
              </a:srgbClr>
            </a:outerShdw>
          </a:effectLst>
          <a:scene3d>
            <a:camera prst="orthographicFront">
              <a:rot lat="0" lon="0" rev="0"/>
            </a:camera>
            <a:lightRig rig="brightRoom" dir="tr">
              <a:rot lat="0" lon="0" rev="3540000"/>
            </a:lightRig>
          </a:scene3d>
          <a:sp3d prstMaterial="matte">
            <a:bevelT w="190500" h="44450" prst="cross"/>
          </a:sp3d>
        </a:effectStyle>
      </a:effectStyleLst>
      <a:bgFillStyleLst>
        <a:solidFill>
          <a:schemeClr val="phClr"/>
        </a:solidFill>
        <a:gradFill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Template>
  <TotalTime>996</TotalTime>
  <Words>37</Words>
  <Application>Microsoft Office PowerPoint</Application>
  <PresentationFormat>On-screen Show (4:3)</PresentationFormat>
  <Paragraphs>17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Human</vt:lpstr>
      <vt:lpstr>Revelation Chapter Seven</vt:lpstr>
      <vt:lpstr>Slide 2</vt:lpstr>
      <vt:lpstr>Slide 3</vt:lpstr>
      <vt:lpstr>Slide 4</vt:lpstr>
      <vt:lpstr>Slide 5</vt:lpstr>
      <vt:lpstr>Slide 6</vt:lpstr>
      <vt:lpstr>Slide 7</vt:lpstr>
      <vt:lpstr>Slide 8</vt:lpstr>
      <vt:lpstr>Slide 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Revelation Chapter Seven</dc:title>
  <dc:creator>Cooper Abrams</dc:creator>
  <cp:lastModifiedBy>Cooper Abrams</cp:lastModifiedBy>
  <cp:revision>3</cp:revision>
  <dcterms:created xsi:type="dcterms:W3CDTF">2008-05-29T00:12:55Z</dcterms:created>
  <dcterms:modified xsi:type="dcterms:W3CDTF">2008-06-01T21:10:18Z</dcterms:modified>
</cp:coreProperties>
</file>