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58" r:id="rId5"/>
    <p:sldId id="280"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5" r:id="rId21"/>
    <p:sldId id="274" r:id="rId22"/>
    <p:sldId id="279"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FE6FF"/>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92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2"/>
          <p:cNvGrpSpPr>
            <a:grpSpLocks/>
          </p:cNvGrpSpPr>
          <p:nvPr/>
        </p:nvGrpSpPr>
        <p:grpSpPr bwMode="auto">
          <a:xfrm>
            <a:off x="0" y="0"/>
            <a:ext cx="8458200" cy="5943600"/>
            <a:chOff x="0" y="0"/>
            <a:chExt cx="5328" cy="3744"/>
          </a:xfrm>
        </p:grpSpPr>
        <p:sp>
          <p:nvSpPr>
            <p:cNvPr id="5" name="Freeform 3"/>
            <p:cNvSpPr>
              <a:spLocks/>
            </p:cNvSpPr>
            <p:nvPr/>
          </p:nvSpPr>
          <p:spPr bwMode="hidden">
            <a:xfrm>
              <a:off x="0" y="1440"/>
              <a:ext cx="5155" cy="2304"/>
            </a:xfrm>
            <a:custGeom>
              <a:avLst/>
              <a:gdLst/>
              <a:ahLst/>
              <a:cxnLst>
                <a:cxn ang="0">
                  <a:pos x="5154" y="1769"/>
                </a:cxn>
                <a:cxn ang="0">
                  <a:pos x="0" y="2304"/>
                </a:cxn>
                <a:cxn ang="0">
                  <a:pos x="0" y="1252"/>
                </a:cxn>
                <a:cxn ang="0">
                  <a:pos x="5155" y="0"/>
                </a:cxn>
                <a:cxn ang="0">
                  <a:pos x="5155" y="1416"/>
                </a:cxn>
                <a:cxn ang="0">
                  <a:pos x="5154" y="1769"/>
                </a:cxn>
              </a:cxnLst>
              <a:rect l="0" t="0" r="r" b="b"/>
              <a:pathLst>
                <a:path w="5155" h="2304">
                  <a:moveTo>
                    <a:pt x="5154" y="1769"/>
                  </a:moveTo>
                  <a:lnTo>
                    <a:pt x="0" y="2304"/>
                  </a:lnTo>
                  <a:lnTo>
                    <a:pt x="0" y="1252"/>
                  </a:lnTo>
                  <a:lnTo>
                    <a:pt x="5155" y="0"/>
                  </a:lnTo>
                  <a:lnTo>
                    <a:pt x="5155" y="1416"/>
                  </a:lnTo>
                  <a:lnTo>
                    <a:pt x="5154" y="1769"/>
                  </a:lnTo>
                  <a:close/>
                </a:path>
              </a:pathLst>
            </a:custGeom>
            <a:gradFill rotWithShape="1">
              <a:gsLst>
                <a:gs pos="0">
                  <a:schemeClr val="bg1">
                    <a:gamma/>
                    <a:shade val="84706"/>
                    <a:invGamma/>
                  </a:schemeClr>
                </a:gs>
                <a:gs pos="100000">
                  <a:schemeClr val="bg1"/>
                </a:gs>
              </a:gsLst>
              <a:lin ang="0" scaled="1"/>
            </a:gradFill>
            <a:ln w="9525">
              <a:noFill/>
              <a:round/>
              <a:headEnd/>
              <a:tailEnd/>
            </a:ln>
          </p:spPr>
          <p:txBody>
            <a:bodyPr/>
            <a:lstStyle/>
            <a:p>
              <a:pPr>
                <a:defRPr/>
              </a:pPr>
              <a:endParaRPr lang="en-US" dirty="0"/>
            </a:p>
          </p:txBody>
        </p:sp>
        <p:sp>
          <p:nvSpPr>
            <p:cNvPr id="6" name="Freeform 4"/>
            <p:cNvSpPr>
              <a:spLocks/>
            </p:cNvSpPr>
            <p:nvPr/>
          </p:nvSpPr>
          <p:spPr bwMode="hidden">
            <a:xfrm>
              <a:off x="0" y="0"/>
              <a:ext cx="5328" cy="3689"/>
            </a:xfrm>
            <a:custGeom>
              <a:avLst/>
              <a:gdLst/>
              <a:ahLst/>
              <a:cxnLst>
                <a:cxn ang="0">
                  <a:pos x="5311" y="3209"/>
                </a:cxn>
                <a:cxn ang="0">
                  <a:pos x="0" y="3689"/>
                </a:cxn>
                <a:cxn ang="0">
                  <a:pos x="0" y="9"/>
                </a:cxn>
                <a:cxn ang="0">
                  <a:pos x="5328" y="0"/>
                </a:cxn>
                <a:cxn ang="0">
                  <a:pos x="5311" y="3209"/>
                </a:cxn>
              </a:cxnLst>
              <a:rect l="0" t="0" r="r" b="b"/>
              <a:pathLst>
                <a:path w="5328" h="3689">
                  <a:moveTo>
                    <a:pt x="5311" y="3209"/>
                  </a:moveTo>
                  <a:lnTo>
                    <a:pt x="0" y="3689"/>
                  </a:lnTo>
                  <a:lnTo>
                    <a:pt x="0" y="9"/>
                  </a:lnTo>
                  <a:lnTo>
                    <a:pt x="5328" y="0"/>
                  </a:lnTo>
                  <a:lnTo>
                    <a:pt x="5311" y="3209"/>
                  </a:lnTo>
                  <a:close/>
                </a:path>
              </a:pathLst>
            </a:custGeom>
            <a:gradFill rotWithShape="1">
              <a:gsLst>
                <a:gs pos="0">
                  <a:schemeClr val="bg2"/>
                </a:gs>
                <a:gs pos="100000">
                  <a:schemeClr val="bg1"/>
                </a:gs>
              </a:gsLst>
              <a:lin ang="0" scaled="1"/>
            </a:gradFill>
            <a:ln w="9525">
              <a:noFill/>
              <a:round/>
              <a:headEnd/>
              <a:tailEnd/>
            </a:ln>
          </p:spPr>
          <p:txBody>
            <a:bodyPr/>
            <a:lstStyle/>
            <a:p>
              <a:pPr>
                <a:defRPr/>
              </a:pPr>
              <a:endParaRPr lang="en-US" dirty="0"/>
            </a:p>
          </p:txBody>
        </p:sp>
      </p:grpSp>
      <p:sp>
        <p:nvSpPr>
          <p:cNvPr id="141317" name="Rectangle 5"/>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smtClean="0"/>
              <a:t>Click to edit Master subtitle style</a:t>
            </a:r>
            <a:endParaRPr lang="en-US"/>
          </a:p>
        </p:txBody>
      </p:sp>
      <p:sp>
        <p:nvSpPr>
          <p:cNvPr id="141321" name="Rectangle 9"/>
          <p:cNvSpPr>
            <a:spLocks noGrp="1" noChangeArrowheads="1"/>
          </p:cNvSpPr>
          <p:nvPr>
            <p:ph type="ctrTitle" sz="quarter"/>
          </p:nvPr>
        </p:nvSpPr>
        <p:spPr>
          <a:xfrm>
            <a:off x="685800" y="1768475"/>
            <a:ext cx="7772400" cy="1736725"/>
          </a:xfrm>
        </p:spPr>
        <p:txBody>
          <a:bodyPr anchor="b" anchorCtr="1"/>
          <a:lstStyle>
            <a:lvl1pPr>
              <a:defRPr sz="5400"/>
            </a:lvl1pPr>
          </a:lstStyle>
          <a:p>
            <a:r>
              <a:rPr lang="en-US" smtClean="0"/>
              <a:t>Click to edit Master title style</a:t>
            </a:r>
            <a:endParaRPr lang="en-US"/>
          </a:p>
        </p:txBody>
      </p:sp>
      <p:sp>
        <p:nvSpPr>
          <p:cNvPr id="7" name="Rectangle 6"/>
          <p:cNvSpPr>
            <a:spLocks noGrp="1" noChangeArrowheads="1"/>
          </p:cNvSpPr>
          <p:nvPr>
            <p:ph type="dt" sz="quarter" idx="10"/>
          </p:nvPr>
        </p:nvSpPr>
        <p:spPr/>
        <p:txBody>
          <a:bodyPr/>
          <a:lstStyle>
            <a:lvl1pPr>
              <a:defRPr/>
            </a:lvl1pPr>
          </a:lstStyle>
          <a:p>
            <a:fld id="{9C38D07E-8ADE-4712-BCE4-518976718448}" type="datetimeFigureOut">
              <a:rPr lang="en-US" smtClean="0"/>
              <a:t>2/24/2013</a:t>
            </a:fld>
            <a:endParaRPr lang="en-US" dirty="0"/>
          </a:p>
        </p:txBody>
      </p:sp>
      <p:sp>
        <p:nvSpPr>
          <p:cNvPr id="8" name="Rectangle 7"/>
          <p:cNvSpPr>
            <a:spLocks noGrp="1" noChangeArrowheads="1"/>
          </p:cNvSpPr>
          <p:nvPr>
            <p:ph type="ftr" sz="quarter" idx="11"/>
          </p:nvPr>
        </p:nvSpPr>
        <p:spPr/>
        <p:txBody>
          <a:bodyPr/>
          <a:lstStyle>
            <a:lvl1pPr>
              <a:defRPr/>
            </a:lvl1pPr>
          </a:lstStyle>
          <a:p>
            <a:endParaRPr lang="en-US" dirty="0"/>
          </a:p>
        </p:txBody>
      </p:sp>
      <p:sp>
        <p:nvSpPr>
          <p:cNvPr id="9" name="Rectangle 8"/>
          <p:cNvSpPr>
            <a:spLocks noGrp="1" noChangeArrowheads="1"/>
          </p:cNvSpPr>
          <p:nvPr>
            <p:ph type="sldNum" sz="quarter" idx="12"/>
          </p:nvPr>
        </p:nvSpPr>
        <p:spPr/>
        <p:txBody>
          <a:bodyPr/>
          <a:lstStyle>
            <a:lvl1pPr>
              <a:defRPr/>
            </a:lvl1pPr>
          </a:lstStyle>
          <a:p>
            <a:fld id="{587D96DF-DD9A-4CA4-B056-84C5EA72C0A5}"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dt" sz="half" idx="10"/>
          </p:nvPr>
        </p:nvSpPr>
        <p:spPr>
          <a:ln/>
        </p:spPr>
        <p:txBody>
          <a:bodyPr/>
          <a:lstStyle>
            <a:lvl1pPr>
              <a:defRPr/>
            </a:lvl1pPr>
          </a:lstStyle>
          <a:p>
            <a:fld id="{9C38D07E-8ADE-4712-BCE4-518976718448}" type="datetimeFigureOut">
              <a:rPr lang="en-US" smtClean="0"/>
              <a:t>2/24/2013</a:t>
            </a:fld>
            <a:endParaRPr lang="en-US" dirty="0"/>
          </a:p>
        </p:txBody>
      </p:sp>
      <p:sp>
        <p:nvSpPr>
          <p:cNvPr id="5" name="Rectangle 8"/>
          <p:cNvSpPr>
            <a:spLocks noGrp="1" noChangeArrowheads="1"/>
          </p:cNvSpPr>
          <p:nvPr>
            <p:ph type="ftr" sz="quarter" idx="11"/>
          </p:nvPr>
        </p:nvSpPr>
        <p:spPr>
          <a:ln/>
        </p:spPr>
        <p:txBody>
          <a:bodyPr/>
          <a:lstStyle>
            <a:lvl1pPr>
              <a:defRPr/>
            </a:lvl1pPr>
          </a:lstStyle>
          <a:p>
            <a:endParaRPr lang="en-US" dirty="0"/>
          </a:p>
        </p:txBody>
      </p:sp>
      <p:sp>
        <p:nvSpPr>
          <p:cNvPr id="6" name="Rectangle 9"/>
          <p:cNvSpPr>
            <a:spLocks noGrp="1" noChangeArrowheads="1"/>
          </p:cNvSpPr>
          <p:nvPr>
            <p:ph type="sldNum" sz="quarter" idx="12"/>
          </p:nvPr>
        </p:nvSpPr>
        <p:spPr>
          <a:ln/>
        </p:spPr>
        <p:txBody>
          <a:bodyPr/>
          <a:lstStyle>
            <a:lvl1pPr>
              <a:defRPr/>
            </a:lvl1pPr>
          </a:lstStyle>
          <a:p>
            <a:fld id="{587D96DF-DD9A-4CA4-B056-84C5EA72C0A5}"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
          <p:cNvSpPr>
            <a:spLocks noGrp="1" noChangeArrowheads="1"/>
          </p:cNvSpPr>
          <p:nvPr>
            <p:ph type="dt" sz="half" idx="10"/>
          </p:nvPr>
        </p:nvSpPr>
        <p:spPr>
          <a:ln/>
        </p:spPr>
        <p:txBody>
          <a:bodyPr/>
          <a:lstStyle>
            <a:lvl1pPr>
              <a:defRPr/>
            </a:lvl1pPr>
          </a:lstStyle>
          <a:p>
            <a:fld id="{9C38D07E-8ADE-4712-BCE4-518976718448}" type="datetimeFigureOut">
              <a:rPr lang="en-US" smtClean="0"/>
              <a:t>2/24/2013</a:t>
            </a:fld>
            <a:endParaRPr lang="en-US" dirty="0"/>
          </a:p>
        </p:txBody>
      </p:sp>
      <p:sp>
        <p:nvSpPr>
          <p:cNvPr id="5" name="Rectangle 8"/>
          <p:cNvSpPr>
            <a:spLocks noGrp="1" noChangeArrowheads="1"/>
          </p:cNvSpPr>
          <p:nvPr>
            <p:ph type="ftr" sz="quarter" idx="11"/>
          </p:nvPr>
        </p:nvSpPr>
        <p:spPr>
          <a:ln/>
        </p:spPr>
        <p:txBody>
          <a:bodyPr/>
          <a:lstStyle>
            <a:lvl1pPr>
              <a:defRPr/>
            </a:lvl1pPr>
          </a:lstStyle>
          <a:p>
            <a:endParaRPr lang="en-US" dirty="0"/>
          </a:p>
        </p:txBody>
      </p:sp>
      <p:sp>
        <p:nvSpPr>
          <p:cNvPr id="6" name="Rectangle 9"/>
          <p:cNvSpPr>
            <a:spLocks noGrp="1" noChangeArrowheads="1"/>
          </p:cNvSpPr>
          <p:nvPr>
            <p:ph type="sldNum" sz="quarter" idx="12"/>
          </p:nvPr>
        </p:nvSpPr>
        <p:spPr>
          <a:ln/>
        </p:spPr>
        <p:txBody>
          <a:bodyPr/>
          <a:lstStyle>
            <a:lvl1pPr>
              <a:defRPr/>
            </a:lvl1pPr>
          </a:lstStyle>
          <a:p>
            <a:fld id="{587D96DF-DD9A-4CA4-B056-84C5EA72C0A5}"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7"/>
          <p:cNvSpPr>
            <a:spLocks noGrp="1" noChangeArrowheads="1"/>
          </p:cNvSpPr>
          <p:nvPr>
            <p:ph type="dt" sz="half" idx="10"/>
          </p:nvPr>
        </p:nvSpPr>
        <p:spPr>
          <a:ln/>
        </p:spPr>
        <p:txBody>
          <a:bodyPr/>
          <a:lstStyle>
            <a:lvl1pPr>
              <a:defRPr/>
            </a:lvl1pPr>
          </a:lstStyle>
          <a:p>
            <a:fld id="{9C38D07E-8ADE-4712-BCE4-518976718448}" type="datetimeFigureOut">
              <a:rPr lang="en-US" smtClean="0"/>
              <a:t>2/24/2013</a:t>
            </a:fld>
            <a:endParaRPr lang="en-US" dirty="0"/>
          </a:p>
        </p:txBody>
      </p:sp>
      <p:sp>
        <p:nvSpPr>
          <p:cNvPr id="6" name="Rectangle 8"/>
          <p:cNvSpPr>
            <a:spLocks noGrp="1" noChangeArrowheads="1"/>
          </p:cNvSpPr>
          <p:nvPr>
            <p:ph type="ftr" sz="quarter" idx="11"/>
          </p:nvPr>
        </p:nvSpPr>
        <p:spPr>
          <a:ln/>
        </p:spPr>
        <p:txBody>
          <a:bodyPr/>
          <a:lstStyle>
            <a:lvl1pPr>
              <a:defRPr/>
            </a:lvl1pPr>
          </a:lstStyle>
          <a:p>
            <a:endParaRPr lang="en-US" dirty="0"/>
          </a:p>
        </p:txBody>
      </p:sp>
      <p:sp>
        <p:nvSpPr>
          <p:cNvPr id="7" name="Rectangle 9"/>
          <p:cNvSpPr>
            <a:spLocks noGrp="1" noChangeArrowheads="1"/>
          </p:cNvSpPr>
          <p:nvPr>
            <p:ph type="sldNum" sz="quarter" idx="12"/>
          </p:nvPr>
        </p:nvSpPr>
        <p:spPr>
          <a:ln/>
        </p:spPr>
        <p:txBody>
          <a:bodyPr/>
          <a:lstStyle>
            <a:lvl1pPr>
              <a:defRPr/>
            </a:lvl1pPr>
          </a:lstStyle>
          <a:p>
            <a:fld id="{587D96DF-DD9A-4CA4-B056-84C5EA72C0A5}"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7"/>
          <p:cNvSpPr>
            <a:spLocks noGrp="1" noChangeArrowheads="1"/>
          </p:cNvSpPr>
          <p:nvPr>
            <p:ph type="dt" sz="half" idx="10"/>
          </p:nvPr>
        </p:nvSpPr>
        <p:spPr>
          <a:ln/>
        </p:spPr>
        <p:txBody>
          <a:bodyPr/>
          <a:lstStyle>
            <a:lvl1pPr>
              <a:defRPr/>
            </a:lvl1pPr>
          </a:lstStyle>
          <a:p>
            <a:fld id="{9C38D07E-8ADE-4712-BCE4-518976718448}" type="datetimeFigureOut">
              <a:rPr lang="en-US" smtClean="0"/>
              <a:t>2/24/2013</a:t>
            </a:fld>
            <a:endParaRPr lang="en-US" dirty="0"/>
          </a:p>
        </p:txBody>
      </p:sp>
      <p:sp>
        <p:nvSpPr>
          <p:cNvPr id="8" name="Rectangle 8"/>
          <p:cNvSpPr>
            <a:spLocks noGrp="1" noChangeArrowheads="1"/>
          </p:cNvSpPr>
          <p:nvPr>
            <p:ph type="ftr" sz="quarter" idx="11"/>
          </p:nvPr>
        </p:nvSpPr>
        <p:spPr>
          <a:ln/>
        </p:spPr>
        <p:txBody>
          <a:bodyPr/>
          <a:lstStyle>
            <a:lvl1pPr>
              <a:defRPr/>
            </a:lvl1pPr>
          </a:lstStyle>
          <a:p>
            <a:endParaRPr lang="en-US" dirty="0"/>
          </a:p>
        </p:txBody>
      </p:sp>
      <p:sp>
        <p:nvSpPr>
          <p:cNvPr id="9" name="Rectangle 9"/>
          <p:cNvSpPr>
            <a:spLocks noGrp="1" noChangeArrowheads="1"/>
          </p:cNvSpPr>
          <p:nvPr>
            <p:ph type="sldNum" sz="quarter" idx="12"/>
          </p:nvPr>
        </p:nvSpPr>
        <p:spPr>
          <a:ln/>
        </p:spPr>
        <p:txBody>
          <a:bodyPr/>
          <a:lstStyle>
            <a:lvl1pPr>
              <a:defRPr/>
            </a:lvl1pPr>
          </a:lstStyle>
          <a:p>
            <a:fld id="{587D96DF-DD9A-4CA4-B056-84C5EA72C0A5}"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7"/>
          <p:cNvSpPr>
            <a:spLocks noGrp="1" noChangeArrowheads="1"/>
          </p:cNvSpPr>
          <p:nvPr>
            <p:ph type="dt" sz="half" idx="10"/>
          </p:nvPr>
        </p:nvSpPr>
        <p:spPr>
          <a:ln/>
        </p:spPr>
        <p:txBody>
          <a:bodyPr/>
          <a:lstStyle>
            <a:lvl1pPr>
              <a:defRPr/>
            </a:lvl1pPr>
          </a:lstStyle>
          <a:p>
            <a:fld id="{9C38D07E-8ADE-4712-BCE4-518976718448}" type="datetimeFigureOut">
              <a:rPr lang="en-US" smtClean="0"/>
              <a:t>2/24/2013</a:t>
            </a:fld>
            <a:endParaRPr lang="en-US" dirty="0"/>
          </a:p>
        </p:txBody>
      </p:sp>
      <p:sp>
        <p:nvSpPr>
          <p:cNvPr id="4" name="Rectangle 8"/>
          <p:cNvSpPr>
            <a:spLocks noGrp="1" noChangeArrowheads="1"/>
          </p:cNvSpPr>
          <p:nvPr>
            <p:ph type="ftr" sz="quarter" idx="11"/>
          </p:nvPr>
        </p:nvSpPr>
        <p:spPr>
          <a:ln/>
        </p:spPr>
        <p:txBody>
          <a:bodyPr/>
          <a:lstStyle>
            <a:lvl1pPr>
              <a:defRPr/>
            </a:lvl1pPr>
          </a:lstStyle>
          <a:p>
            <a:endParaRPr lang="en-US" dirty="0"/>
          </a:p>
        </p:txBody>
      </p:sp>
      <p:sp>
        <p:nvSpPr>
          <p:cNvPr id="5" name="Rectangle 9"/>
          <p:cNvSpPr>
            <a:spLocks noGrp="1" noChangeArrowheads="1"/>
          </p:cNvSpPr>
          <p:nvPr>
            <p:ph type="sldNum" sz="quarter" idx="12"/>
          </p:nvPr>
        </p:nvSpPr>
        <p:spPr>
          <a:ln/>
        </p:spPr>
        <p:txBody>
          <a:bodyPr/>
          <a:lstStyle>
            <a:lvl1pPr>
              <a:defRPr/>
            </a:lvl1pPr>
          </a:lstStyle>
          <a:p>
            <a:fld id="{587D96DF-DD9A-4CA4-B056-84C5EA72C0A5}"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dt" sz="half" idx="10"/>
          </p:nvPr>
        </p:nvSpPr>
        <p:spPr>
          <a:ln/>
        </p:spPr>
        <p:txBody>
          <a:bodyPr/>
          <a:lstStyle>
            <a:lvl1pPr>
              <a:defRPr/>
            </a:lvl1pPr>
          </a:lstStyle>
          <a:p>
            <a:fld id="{9C38D07E-8ADE-4712-BCE4-518976718448}" type="datetimeFigureOut">
              <a:rPr lang="en-US" smtClean="0"/>
              <a:t>2/24/2013</a:t>
            </a:fld>
            <a:endParaRPr lang="en-US" dirty="0"/>
          </a:p>
        </p:txBody>
      </p:sp>
      <p:sp>
        <p:nvSpPr>
          <p:cNvPr id="3" name="Rectangle 8"/>
          <p:cNvSpPr>
            <a:spLocks noGrp="1" noChangeArrowheads="1"/>
          </p:cNvSpPr>
          <p:nvPr>
            <p:ph type="ftr" sz="quarter" idx="11"/>
          </p:nvPr>
        </p:nvSpPr>
        <p:spPr>
          <a:ln/>
        </p:spPr>
        <p:txBody>
          <a:bodyPr/>
          <a:lstStyle>
            <a:lvl1pPr>
              <a:defRPr/>
            </a:lvl1pPr>
          </a:lstStyle>
          <a:p>
            <a:endParaRPr lang="en-US" dirty="0"/>
          </a:p>
        </p:txBody>
      </p:sp>
      <p:sp>
        <p:nvSpPr>
          <p:cNvPr id="4" name="Rectangle 9"/>
          <p:cNvSpPr>
            <a:spLocks noGrp="1" noChangeArrowheads="1"/>
          </p:cNvSpPr>
          <p:nvPr>
            <p:ph type="sldNum" sz="quarter" idx="12"/>
          </p:nvPr>
        </p:nvSpPr>
        <p:spPr>
          <a:ln/>
        </p:spPr>
        <p:txBody>
          <a:bodyPr/>
          <a:lstStyle>
            <a:lvl1pPr>
              <a:defRPr/>
            </a:lvl1pPr>
          </a:lstStyle>
          <a:p>
            <a:fld id="{587D96DF-DD9A-4CA4-B056-84C5EA72C0A5}"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dt" sz="half" idx="10"/>
          </p:nvPr>
        </p:nvSpPr>
        <p:spPr>
          <a:ln/>
        </p:spPr>
        <p:txBody>
          <a:bodyPr/>
          <a:lstStyle>
            <a:lvl1pPr>
              <a:defRPr/>
            </a:lvl1pPr>
          </a:lstStyle>
          <a:p>
            <a:fld id="{9C38D07E-8ADE-4712-BCE4-518976718448}" type="datetimeFigureOut">
              <a:rPr lang="en-US" smtClean="0"/>
              <a:t>2/24/2013</a:t>
            </a:fld>
            <a:endParaRPr lang="en-US" dirty="0"/>
          </a:p>
        </p:txBody>
      </p:sp>
      <p:sp>
        <p:nvSpPr>
          <p:cNvPr id="6" name="Rectangle 8"/>
          <p:cNvSpPr>
            <a:spLocks noGrp="1" noChangeArrowheads="1"/>
          </p:cNvSpPr>
          <p:nvPr>
            <p:ph type="ftr" sz="quarter" idx="11"/>
          </p:nvPr>
        </p:nvSpPr>
        <p:spPr>
          <a:ln/>
        </p:spPr>
        <p:txBody>
          <a:bodyPr/>
          <a:lstStyle>
            <a:lvl1pPr>
              <a:defRPr/>
            </a:lvl1pPr>
          </a:lstStyle>
          <a:p>
            <a:endParaRPr lang="en-US" dirty="0"/>
          </a:p>
        </p:txBody>
      </p:sp>
      <p:sp>
        <p:nvSpPr>
          <p:cNvPr id="7" name="Rectangle 9"/>
          <p:cNvSpPr>
            <a:spLocks noGrp="1" noChangeArrowheads="1"/>
          </p:cNvSpPr>
          <p:nvPr>
            <p:ph type="sldNum" sz="quarter" idx="12"/>
          </p:nvPr>
        </p:nvSpPr>
        <p:spPr>
          <a:ln/>
        </p:spPr>
        <p:txBody>
          <a:bodyPr/>
          <a:lstStyle>
            <a:lvl1pPr>
              <a:defRPr/>
            </a:lvl1pPr>
          </a:lstStyle>
          <a:p>
            <a:fld id="{587D96DF-DD9A-4CA4-B056-84C5EA72C0A5}"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dt" sz="half" idx="10"/>
          </p:nvPr>
        </p:nvSpPr>
        <p:spPr>
          <a:ln/>
        </p:spPr>
        <p:txBody>
          <a:bodyPr/>
          <a:lstStyle>
            <a:lvl1pPr>
              <a:defRPr/>
            </a:lvl1pPr>
          </a:lstStyle>
          <a:p>
            <a:fld id="{9C38D07E-8ADE-4712-BCE4-518976718448}" type="datetimeFigureOut">
              <a:rPr lang="en-US" smtClean="0"/>
              <a:t>2/24/2013</a:t>
            </a:fld>
            <a:endParaRPr lang="en-US" dirty="0"/>
          </a:p>
        </p:txBody>
      </p:sp>
      <p:sp>
        <p:nvSpPr>
          <p:cNvPr id="6" name="Rectangle 8"/>
          <p:cNvSpPr>
            <a:spLocks noGrp="1" noChangeArrowheads="1"/>
          </p:cNvSpPr>
          <p:nvPr>
            <p:ph type="ftr" sz="quarter" idx="11"/>
          </p:nvPr>
        </p:nvSpPr>
        <p:spPr>
          <a:ln/>
        </p:spPr>
        <p:txBody>
          <a:bodyPr/>
          <a:lstStyle>
            <a:lvl1pPr>
              <a:defRPr/>
            </a:lvl1pPr>
          </a:lstStyle>
          <a:p>
            <a:endParaRPr lang="en-US" dirty="0"/>
          </a:p>
        </p:txBody>
      </p:sp>
      <p:sp>
        <p:nvSpPr>
          <p:cNvPr id="7" name="Rectangle 9"/>
          <p:cNvSpPr>
            <a:spLocks noGrp="1" noChangeArrowheads="1"/>
          </p:cNvSpPr>
          <p:nvPr>
            <p:ph type="sldNum" sz="quarter" idx="12"/>
          </p:nvPr>
        </p:nvSpPr>
        <p:spPr>
          <a:ln/>
        </p:spPr>
        <p:txBody>
          <a:bodyPr/>
          <a:lstStyle>
            <a:lvl1pPr>
              <a:defRPr/>
            </a:lvl1pPr>
          </a:lstStyle>
          <a:p>
            <a:fld id="{587D96DF-DD9A-4CA4-B056-84C5EA72C0A5}"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dt" sz="half" idx="10"/>
          </p:nvPr>
        </p:nvSpPr>
        <p:spPr>
          <a:ln/>
        </p:spPr>
        <p:txBody>
          <a:bodyPr/>
          <a:lstStyle>
            <a:lvl1pPr>
              <a:defRPr/>
            </a:lvl1pPr>
          </a:lstStyle>
          <a:p>
            <a:fld id="{9C38D07E-8ADE-4712-BCE4-518976718448}" type="datetimeFigureOut">
              <a:rPr lang="en-US" smtClean="0"/>
              <a:t>2/24/2013</a:t>
            </a:fld>
            <a:endParaRPr lang="en-US" dirty="0"/>
          </a:p>
        </p:txBody>
      </p:sp>
      <p:sp>
        <p:nvSpPr>
          <p:cNvPr id="5" name="Rectangle 8"/>
          <p:cNvSpPr>
            <a:spLocks noGrp="1" noChangeArrowheads="1"/>
          </p:cNvSpPr>
          <p:nvPr>
            <p:ph type="ftr" sz="quarter" idx="11"/>
          </p:nvPr>
        </p:nvSpPr>
        <p:spPr>
          <a:ln/>
        </p:spPr>
        <p:txBody>
          <a:bodyPr/>
          <a:lstStyle>
            <a:lvl1pPr>
              <a:defRPr/>
            </a:lvl1pPr>
          </a:lstStyle>
          <a:p>
            <a:endParaRPr lang="en-US" dirty="0"/>
          </a:p>
        </p:txBody>
      </p:sp>
      <p:sp>
        <p:nvSpPr>
          <p:cNvPr id="6" name="Rectangle 9"/>
          <p:cNvSpPr>
            <a:spLocks noGrp="1" noChangeArrowheads="1"/>
          </p:cNvSpPr>
          <p:nvPr>
            <p:ph type="sldNum" sz="quarter" idx="12"/>
          </p:nvPr>
        </p:nvSpPr>
        <p:spPr>
          <a:ln/>
        </p:spPr>
        <p:txBody>
          <a:bodyPr/>
          <a:lstStyle>
            <a:lvl1pPr>
              <a:defRPr/>
            </a:lvl1pPr>
          </a:lstStyle>
          <a:p>
            <a:fld id="{587D96DF-DD9A-4CA4-B056-84C5EA72C0A5}"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213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21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dt" sz="half" idx="10"/>
          </p:nvPr>
        </p:nvSpPr>
        <p:spPr>
          <a:ln/>
        </p:spPr>
        <p:txBody>
          <a:bodyPr/>
          <a:lstStyle>
            <a:lvl1pPr>
              <a:defRPr/>
            </a:lvl1pPr>
          </a:lstStyle>
          <a:p>
            <a:fld id="{9C38D07E-8ADE-4712-BCE4-518976718448}" type="datetimeFigureOut">
              <a:rPr lang="en-US" smtClean="0"/>
              <a:t>2/24/2013</a:t>
            </a:fld>
            <a:endParaRPr lang="en-US" dirty="0"/>
          </a:p>
        </p:txBody>
      </p:sp>
      <p:sp>
        <p:nvSpPr>
          <p:cNvPr id="5" name="Rectangle 8"/>
          <p:cNvSpPr>
            <a:spLocks noGrp="1" noChangeArrowheads="1"/>
          </p:cNvSpPr>
          <p:nvPr>
            <p:ph type="ftr" sz="quarter" idx="11"/>
          </p:nvPr>
        </p:nvSpPr>
        <p:spPr>
          <a:ln/>
        </p:spPr>
        <p:txBody>
          <a:bodyPr/>
          <a:lstStyle>
            <a:lvl1pPr>
              <a:defRPr/>
            </a:lvl1pPr>
          </a:lstStyle>
          <a:p>
            <a:endParaRPr lang="en-US" dirty="0"/>
          </a:p>
        </p:txBody>
      </p:sp>
      <p:sp>
        <p:nvSpPr>
          <p:cNvPr id="6" name="Rectangle 9"/>
          <p:cNvSpPr>
            <a:spLocks noGrp="1" noChangeArrowheads="1"/>
          </p:cNvSpPr>
          <p:nvPr>
            <p:ph type="sldNum" sz="quarter" idx="12"/>
          </p:nvPr>
        </p:nvSpPr>
        <p:spPr>
          <a:ln/>
        </p:spPr>
        <p:txBody>
          <a:bodyPr/>
          <a:lstStyle>
            <a:lvl1pPr>
              <a:defRPr/>
            </a:lvl1pPr>
          </a:lstStyle>
          <a:p>
            <a:fld id="{587D96DF-DD9A-4CA4-B056-84C5EA72C0A5}"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0" y="0"/>
            <a:ext cx="7242175" cy="1981200"/>
            <a:chOff x="0" y="0"/>
            <a:chExt cx="4562" cy="1248"/>
          </a:xfrm>
        </p:grpSpPr>
        <p:sp>
          <p:nvSpPr>
            <p:cNvPr id="140291" name="Freeform 3"/>
            <p:cNvSpPr>
              <a:spLocks/>
            </p:cNvSpPr>
            <p:nvPr/>
          </p:nvSpPr>
          <p:spPr bwMode="hidden">
            <a:xfrm>
              <a:off x="0" y="583"/>
              <a:ext cx="4487" cy="665"/>
            </a:xfrm>
            <a:custGeom>
              <a:avLst/>
              <a:gdLst/>
              <a:ahLst/>
              <a:cxnLst>
                <a:cxn ang="0">
                  <a:pos x="4800" y="299"/>
                </a:cxn>
                <a:cxn ang="0">
                  <a:pos x="0" y="665"/>
                </a:cxn>
                <a:cxn ang="0">
                  <a:pos x="0" y="0"/>
                </a:cxn>
                <a:cxn ang="0">
                  <a:pos x="4806" y="1"/>
                </a:cxn>
                <a:cxn ang="0">
                  <a:pos x="4800" y="153"/>
                </a:cxn>
                <a:cxn ang="0">
                  <a:pos x="4800" y="299"/>
                </a:cxn>
              </a:cxnLst>
              <a:rect l="0" t="0" r="r" b="b"/>
              <a:pathLst>
                <a:path w="4806" h="665">
                  <a:moveTo>
                    <a:pt x="4800" y="299"/>
                  </a:moveTo>
                  <a:lnTo>
                    <a:pt x="0" y="665"/>
                  </a:lnTo>
                  <a:lnTo>
                    <a:pt x="0" y="0"/>
                  </a:lnTo>
                  <a:lnTo>
                    <a:pt x="4806" y="1"/>
                  </a:lnTo>
                  <a:lnTo>
                    <a:pt x="4800" y="153"/>
                  </a:lnTo>
                  <a:lnTo>
                    <a:pt x="4800" y="299"/>
                  </a:lnTo>
                  <a:close/>
                </a:path>
              </a:pathLst>
            </a:custGeom>
            <a:gradFill rotWithShape="1">
              <a:gsLst>
                <a:gs pos="0">
                  <a:schemeClr val="bg1">
                    <a:gamma/>
                    <a:shade val="94118"/>
                    <a:invGamma/>
                  </a:schemeClr>
                </a:gs>
                <a:gs pos="100000">
                  <a:schemeClr val="bg1"/>
                </a:gs>
              </a:gsLst>
              <a:lin ang="0" scaled="1"/>
            </a:gradFill>
            <a:ln w="9525">
              <a:noFill/>
              <a:round/>
              <a:headEnd/>
              <a:tailEnd/>
            </a:ln>
          </p:spPr>
          <p:txBody>
            <a:bodyPr/>
            <a:lstStyle/>
            <a:p>
              <a:pPr>
                <a:defRPr/>
              </a:pPr>
              <a:endParaRPr lang="en-US" dirty="0"/>
            </a:p>
          </p:txBody>
        </p:sp>
        <p:sp>
          <p:nvSpPr>
            <p:cNvPr id="140292" name="Freeform 4"/>
            <p:cNvSpPr>
              <a:spLocks/>
            </p:cNvSpPr>
            <p:nvPr/>
          </p:nvSpPr>
          <p:spPr bwMode="hidden">
            <a:xfrm>
              <a:off x="0" y="0"/>
              <a:ext cx="4562" cy="1199"/>
            </a:xfrm>
            <a:custGeom>
              <a:avLst/>
              <a:gdLst/>
              <a:ahLst/>
              <a:cxnLst>
                <a:cxn ang="0">
                  <a:pos x="4560" y="932"/>
                </a:cxn>
                <a:cxn ang="0">
                  <a:pos x="0" y="1199"/>
                </a:cxn>
                <a:cxn ang="0">
                  <a:pos x="0" y="0"/>
                </a:cxn>
                <a:cxn ang="0">
                  <a:pos x="4562" y="0"/>
                </a:cxn>
                <a:cxn ang="0">
                  <a:pos x="4560" y="932"/>
                </a:cxn>
                <a:cxn ang="0">
                  <a:pos x="4560" y="932"/>
                </a:cxn>
              </a:cxnLst>
              <a:rect l="0" t="0" r="r" b="b"/>
              <a:pathLst>
                <a:path w="4562" h="1199">
                  <a:moveTo>
                    <a:pt x="4560" y="932"/>
                  </a:moveTo>
                  <a:lnTo>
                    <a:pt x="0" y="1199"/>
                  </a:lnTo>
                  <a:lnTo>
                    <a:pt x="0" y="0"/>
                  </a:lnTo>
                  <a:lnTo>
                    <a:pt x="4562" y="0"/>
                  </a:lnTo>
                  <a:lnTo>
                    <a:pt x="4560" y="932"/>
                  </a:lnTo>
                  <a:lnTo>
                    <a:pt x="4560" y="932"/>
                  </a:lnTo>
                  <a:close/>
                </a:path>
              </a:pathLst>
            </a:custGeom>
            <a:gradFill rotWithShape="0">
              <a:gsLst>
                <a:gs pos="0">
                  <a:schemeClr val="bg2"/>
                </a:gs>
                <a:gs pos="100000">
                  <a:schemeClr val="bg1"/>
                </a:gs>
              </a:gsLst>
              <a:lin ang="0" scaled="1"/>
            </a:gradFill>
            <a:ln w="9525">
              <a:noFill/>
              <a:round/>
              <a:headEnd/>
              <a:tailEnd/>
            </a:ln>
          </p:spPr>
          <p:txBody>
            <a:bodyPr/>
            <a:lstStyle/>
            <a:p>
              <a:pPr>
                <a:defRPr/>
              </a:pPr>
              <a:endParaRPr lang="en-US" dirty="0"/>
            </a:p>
          </p:txBody>
        </p:sp>
      </p:grpSp>
      <p:sp>
        <p:nvSpPr>
          <p:cNvPr id="140293" name="Rectangle 5"/>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40294" name="Rectangle 6"/>
          <p:cNvSpPr>
            <a:spLocks noGrp="1" noChangeArrowheads="1"/>
          </p:cNvSpPr>
          <p:nvPr>
            <p:ph type="body" idx="1"/>
          </p:nvPr>
        </p:nvSpPr>
        <p:spPr bwMode="auto">
          <a:xfrm>
            <a:off x="457200" y="1600200"/>
            <a:ext cx="8229600" cy="449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0295" name="Rectangle 7"/>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effectLst>
                  <a:outerShdw blurRad="38100" dist="38100" dir="2700000" algn="tl">
                    <a:srgbClr val="000000"/>
                  </a:outerShdw>
                </a:effectLst>
                <a:latin typeface="+mn-lt"/>
              </a:defRPr>
            </a:lvl1pPr>
          </a:lstStyle>
          <a:p>
            <a:fld id="{9C38D07E-8ADE-4712-BCE4-518976718448}" type="datetimeFigureOut">
              <a:rPr lang="en-US" smtClean="0"/>
              <a:t>2/24/2013</a:t>
            </a:fld>
            <a:endParaRPr lang="en-US" dirty="0"/>
          </a:p>
        </p:txBody>
      </p:sp>
      <p:sp>
        <p:nvSpPr>
          <p:cNvPr id="140296" name="Rectangle 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effectLst>
                  <a:outerShdw blurRad="38100" dist="38100" dir="2700000" algn="tl">
                    <a:srgbClr val="000000"/>
                  </a:outerShdw>
                </a:effectLst>
                <a:latin typeface="+mn-lt"/>
              </a:defRPr>
            </a:lvl1pPr>
          </a:lstStyle>
          <a:p>
            <a:endParaRPr lang="en-US" dirty="0"/>
          </a:p>
        </p:txBody>
      </p:sp>
      <p:sp>
        <p:nvSpPr>
          <p:cNvPr id="140297" name="Rectangle 9"/>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effectLst>
                  <a:outerShdw blurRad="38100" dist="38100" dir="2700000" algn="tl">
                    <a:srgbClr val="000000"/>
                  </a:outerShdw>
                </a:effectLst>
                <a:latin typeface="+mn-lt"/>
              </a:defRPr>
            </a:lvl1pPr>
          </a:lstStyle>
          <a:p>
            <a:fld id="{587D96DF-DD9A-4CA4-B056-84C5EA72C0A5}" type="slidenum">
              <a:rPr lang="en-US" smtClean="0"/>
              <a:t>‹#›</a:t>
            </a:fld>
            <a:endParaRPr lang="en-US" dirty="0"/>
          </a:p>
        </p:txBody>
      </p:sp>
    </p:spTree>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1" fontAlgn="base" hangingPunct="1">
        <a:spcBef>
          <a:spcPct val="20000"/>
        </a:spcBef>
        <a:spcAft>
          <a:spcPct val="0"/>
        </a:spcAft>
        <a:buClr>
          <a:schemeClr val="hlink"/>
        </a:buClr>
        <a:buSzPct val="8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har char="–"/>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sz="quarter" idx="1"/>
          </p:nvPr>
        </p:nvSpPr>
        <p:spPr/>
        <p:txBody>
          <a:bodyPr/>
          <a:lstStyle/>
          <a:p>
            <a:endParaRPr lang="en-US" dirty="0"/>
          </a:p>
        </p:txBody>
      </p:sp>
      <p:sp>
        <p:nvSpPr>
          <p:cNvPr id="2" name="Title 1"/>
          <p:cNvSpPr>
            <a:spLocks noGrp="1"/>
          </p:cNvSpPr>
          <p:nvPr>
            <p:ph type="ctrTitle" sz="quarter"/>
          </p:nvPr>
        </p:nvSpPr>
        <p:spPr/>
        <p:txBody>
          <a:bodyPr/>
          <a:lstStyle/>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
            <a:ext cx="9143998" cy="6857999"/>
          </a:xfrm>
          <a:prstGeom prst="rect">
            <a:avLst/>
          </a:prstGeom>
        </p:spPr>
      </p:pic>
      <p:sp>
        <p:nvSpPr>
          <p:cNvPr id="5" name="TextBox 4"/>
          <p:cNvSpPr txBox="1"/>
          <p:nvPr/>
        </p:nvSpPr>
        <p:spPr>
          <a:xfrm>
            <a:off x="1295400" y="4114800"/>
            <a:ext cx="6553200" cy="769441"/>
          </a:xfrm>
          <a:prstGeom prst="rect">
            <a:avLst/>
          </a:prstGeom>
          <a:noFill/>
        </p:spPr>
        <p:txBody>
          <a:bodyPr wrap="square" rtlCol="0">
            <a:spAutoFit/>
          </a:bodyPr>
          <a:lstStyle/>
          <a:p>
            <a:r>
              <a:rPr lang="en-US" sz="4400" dirty="0" smtClean="0">
                <a:solidFill>
                  <a:schemeClr val="tx1">
                    <a:lumMod val="85000"/>
                  </a:schemeClr>
                </a:solidFill>
                <a:effectLst>
                  <a:outerShdw blurRad="38100" dist="38100" dir="2700000" algn="tl">
                    <a:srgbClr val="000000">
                      <a:alpha val="43137"/>
                    </a:srgbClr>
                  </a:outerShdw>
                </a:effectLst>
                <a:latin typeface="Arial" pitchFamily="34" charset="0"/>
                <a:cs typeface="Arial" pitchFamily="34" charset="0"/>
              </a:rPr>
              <a:t>Revelation Chapters 2-3</a:t>
            </a:r>
            <a:endParaRPr lang="en-US" sz="4400" dirty="0">
              <a:solidFill>
                <a:schemeClr val="tx1">
                  <a:lumMod val="85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6" name="TextBox 5"/>
          <p:cNvSpPr txBox="1"/>
          <p:nvPr/>
        </p:nvSpPr>
        <p:spPr>
          <a:xfrm>
            <a:off x="1752600" y="5334000"/>
            <a:ext cx="5638800" cy="1354217"/>
          </a:xfrm>
          <a:prstGeom prst="rect">
            <a:avLst/>
          </a:prstGeom>
          <a:noFill/>
        </p:spPr>
        <p:txBody>
          <a:bodyPr wrap="square" rtlCol="0">
            <a:spAutoFit/>
          </a:bodyPr>
          <a:lstStyle/>
          <a:p>
            <a:pPr algn="ctr"/>
            <a:r>
              <a:rPr lang="en-US" sz="3200" b="1" dirty="0" smtClean="0">
                <a:latin typeface="Arial Unicode MS" pitchFamily="34" charset="-128"/>
                <a:ea typeface="Arial Unicode MS" pitchFamily="34" charset="-128"/>
                <a:cs typeface="Arial Unicode MS" pitchFamily="34" charset="-128"/>
                <a:sym typeface="WP TypographicSymbols"/>
              </a:rPr>
              <a:t>“</a:t>
            </a:r>
            <a:r>
              <a:rPr lang="en-US" sz="3200" b="1" i="1" dirty="0" smtClean="0">
                <a:latin typeface="Arial Unicode MS" pitchFamily="34" charset="-128"/>
                <a:ea typeface="Arial Unicode MS" pitchFamily="34" charset="-128"/>
                <a:cs typeface="Arial Unicode MS" pitchFamily="34" charset="-128"/>
              </a:rPr>
              <a:t>The Things Which Are</a:t>
            </a:r>
            <a:r>
              <a:rPr lang="en-US" sz="3200" b="1" dirty="0" smtClean="0">
                <a:latin typeface="Arial Unicode MS" pitchFamily="34" charset="-128"/>
                <a:ea typeface="Arial Unicode MS" pitchFamily="34" charset="-128"/>
                <a:cs typeface="Arial Unicode MS" pitchFamily="34" charset="-128"/>
              </a:rPr>
              <a:t>”</a:t>
            </a:r>
          </a:p>
          <a:p>
            <a:pPr algn="ctr"/>
            <a:r>
              <a:rPr lang="en-US" sz="3200" b="1" dirty="0" smtClean="0">
                <a:latin typeface="Arial Unicode MS" pitchFamily="34" charset="-128"/>
                <a:ea typeface="Arial Unicode MS" pitchFamily="34" charset="-128"/>
                <a:cs typeface="Arial Unicode MS" pitchFamily="34" charset="-128"/>
              </a:rPr>
              <a:t>(Rev. 1:19)</a:t>
            </a:r>
            <a:endParaRPr lang="en-US" sz="3200" dirty="0" smtClean="0">
              <a:latin typeface="Arial Unicode MS" pitchFamily="34" charset="-128"/>
              <a:ea typeface="Arial Unicode MS" pitchFamily="34" charset="-128"/>
              <a:cs typeface="Arial Unicode MS" pitchFamily="34" charset="-128"/>
            </a:endParaRPr>
          </a:p>
          <a:p>
            <a:endParaRPr lang="en-US" dirty="0"/>
          </a:p>
        </p:txBody>
      </p:sp>
    </p:spTree>
    <p:extLst>
      <p:ext uri="{BB962C8B-B14F-4D97-AF65-F5344CB8AC3E}">
        <p14:creationId xmlns:p14="http://schemas.microsoft.com/office/powerpoint/2010/main" val="3404465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85800"/>
            <a:ext cx="8229600" cy="1143000"/>
          </a:xfrm>
        </p:spPr>
        <p:txBody>
          <a:bodyPr/>
          <a:lstStyle/>
          <a:p>
            <a:pPr marL="0" indent="0"/>
            <a:r>
              <a:rPr lang="en-US" dirty="0"/>
              <a:t>Christ to the </a:t>
            </a:r>
            <a:r>
              <a:rPr lang="en-US" dirty="0" smtClean="0"/>
              <a:t/>
            </a:r>
            <a:br>
              <a:rPr lang="en-US" dirty="0" smtClean="0"/>
            </a:br>
            <a:r>
              <a:rPr lang="en-US" dirty="0" smtClean="0"/>
              <a:t>Seven </a:t>
            </a:r>
            <a:r>
              <a:rPr lang="en-US" dirty="0"/>
              <a:t>Churches of Asia</a:t>
            </a:r>
          </a:p>
        </p:txBody>
      </p:sp>
      <p:sp>
        <p:nvSpPr>
          <p:cNvPr id="4" name="TextBox 3"/>
          <p:cNvSpPr txBox="1"/>
          <p:nvPr/>
        </p:nvSpPr>
        <p:spPr>
          <a:xfrm>
            <a:off x="1905000" y="2286000"/>
            <a:ext cx="5715000" cy="3539430"/>
          </a:xfrm>
          <a:prstGeom prst="rect">
            <a:avLst/>
          </a:prstGeom>
          <a:noFill/>
        </p:spPr>
        <p:txBody>
          <a:bodyPr wrap="square" rtlCol="0">
            <a:spAutoFit/>
          </a:bodyPr>
          <a:lstStyle/>
          <a:p>
            <a:r>
              <a:rPr lang="en-US" sz="3200" dirty="0"/>
              <a:t>Ephesus  	</a:t>
            </a:r>
            <a:r>
              <a:rPr lang="en-US" sz="3200" dirty="0" smtClean="0"/>
              <a:t>	Rev</a:t>
            </a:r>
            <a:r>
              <a:rPr lang="en-US" sz="3200" dirty="0"/>
              <a:t>. </a:t>
            </a:r>
            <a:r>
              <a:rPr lang="en-US" sz="3200" dirty="0" smtClean="0"/>
              <a:t>2:1-7</a:t>
            </a:r>
            <a:endParaRPr lang="en-US" sz="3200" dirty="0"/>
          </a:p>
          <a:p>
            <a:r>
              <a:rPr lang="en-US" sz="3200" dirty="0"/>
              <a:t>Smyrna	</a:t>
            </a:r>
            <a:r>
              <a:rPr lang="en-US" sz="3200" dirty="0" smtClean="0"/>
              <a:t>	Rev</a:t>
            </a:r>
            <a:r>
              <a:rPr lang="en-US" sz="3200" dirty="0"/>
              <a:t>. </a:t>
            </a:r>
            <a:r>
              <a:rPr lang="en-US" sz="3200" dirty="0" smtClean="0"/>
              <a:t>2:8-11</a:t>
            </a:r>
          </a:p>
          <a:p>
            <a:r>
              <a:rPr lang="en-US" sz="3200" dirty="0" smtClean="0"/>
              <a:t>Pergamos 	Rev. 2:12-17</a:t>
            </a:r>
            <a:endParaRPr lang="en-US" sz="3200" dirty="0"/>
          </a:p>
          <a:p>
            <a:r>
              <a:rPr lang="en-US" sz="3200" dirty="0"/>
              <a:t>Thyatira	</a:t>
            </a:r>
            <a:r>
              <a:rPr lang="en-US" sz="3200" dirty="0" smtClean="0"/>
              <a:t>	Rev</a:t>
            </a:r>
            <a:r>
              <a:rPr lang="en-US" sz="3200" dirty="0"/>
              <a:t>. </a:t>
            </a:r>
            <a:r>
              <a:rPr lang="en-US" sz="3200" dirty="0" smtClean="0"/>
              <a:t>2:18-29</a:t>
            </a:r>
            <a:endParaRPr lang="en-US" sz="3200" dirty="0"/>
          </a:p>
          <a:p>
            <a:r>
              <a:rPr lang="en-US" sz="3200" dirty="0"/>
              <a:t>Sardis		</a:t>
            </a:r>
            <a:r>
              <a:rPr lang="en-US" sz="3200" dirty="0" smtClean="0"/>
              <a:t>Rev</a:t>
            </a:r>
            <a:r>
              <a:rPr lang="en-US" sz="3200" dirty="0"/>
              <a:t>. </a:t>
            </a:r>
            <a:r>
              <a:rPr lang="en-US" sz="3200" dirty="0" smtClean="0"/>
              <a:t>3:1-6</a:t>
            </a:r>
            <a:endParaRPr lang="en-US" sz="3200" dirty="0"/>
          </a:p>
          <a:p>
            <a:r>
              <a:rPr lang="en-US" sz="3200" dirty="0"/>
              <a:t>Philadelphia	</a:t>
            </a:r>
            <a:r>
              <a:rPr lang="en-US" sz="3200" dirty="0" smtClean="0"/>
              <a:t>Rev</a:t>
            </a:r>
            <a:r>
              <a:rPr lang="en-US" sz="3200" dirty="0"/>
              <a:t>. </a:t>
            </a:r>
            <a:r>
              <a:rPr lang="en-US" sz="3200" dirty="0" smtClean="0"/>
              <a:t>3:7-13</a:t>
            </a:r>
            <a:endParaRPr lang="en-US" sz="3200" dirty="0"/>
          </a:p>
          <a:p>
            <a:r>
              <a:rPr lang="en-US" sz="3200" dirty="0"/>
              <a:t>Laodicea	</a:t>
            </a:r>
            <a:r>
              <a:rPr lang="en-US" sz="3200" dirty="0" smtClean="0"/>
              <a:t>	Rev</a:t>
            </a:r>
            <a:r>
              <a:rPr lang="en-US" sz="3200" dirty="0"/>
              <a:t>. </a:t>
            </a:r>
            <a:r>
              <a:rPr lang="en-US" sz="3200" dirty="0" smtClean="0"/>
              <a:t>3:14-22</a:t>
            </a:r>
            <a:endParaRPr lang="en-US" sz="3200" dirty="0"/>
          </a:p>
        </p:txBody>
      </p:sp>
    </p:spTree>
    <p:extLst>
      <p:ext uri="{BB962C8B-B14F-4D97-AF65-F5344CB8AC3E}">
        <p14:creationId xmlns:p14="http://schemas.microsoft.com/office/powerpoint/2010/main" val="32300956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98" y="0"/>
            <a:ext cx="9181148"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0872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8846"/>
            <a:ext cx="9372600" cy="6964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113687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0200" y="304800"/>
            <a:ext cx="5943600" cy="6011527"/>
          </a:xfrm>
          <a:prstGeom prst="rect">
            <a:avLst/>
          </a:prstGeom>
        </p:spPr>
      </p:pic>
    </p:spTree>
    <p:extLst>
      <p:ext uri="{BB962C8B-B14F-4D97-AF65-F5344CB8AC3E}">
        <p14:creationId xmlns:p14="http://schemas.microsoft.com/office/powerpoint/2010/main" val="12602123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066800"/>
            <a:ext cx="8229600" cy="4572000"/>
          </a:xfrm>
        </p:spPr>
        <p:txBody>
          <a:bodyPr/>
          <a:lstStyle/>
          <a:p>
            <a:r>
              <a:rPr lang="en-US" b="1" dirty="0" smtClean="0">
                <a:effectLst>
                  <a:outerShdw blurRad="38100" dist="38100" dir="2700000" algn="tl">
                    <a:srgbClr val="000000">
                      <a:alpha val="43137"/>
                    </a:srgbClr>
                  </a:outerShdw>
                </a:effectLst>
                <a:latin typeface="Arial" pitchFamily="34" charset="0"/>
                <a:cs typeface="Arial" pitchFamily="34" charset="0"/>
              </a:rPr>
              <a:t>EPHESUS</a:t>
            </a:r>
            <a:br>
              <a:rPr lang="en-US" b="1" dirty="0" smtClean="0">
                <a:effectLst>
                  <a:outerShdw blurRad="38100" dist="38100" dir="2700000" algn="tl">
                    <a:srgbClr val="000000">
                      <a:alpha val="43137"/>
                    </a:srgbClr>
                  </a:outerShdw>
                </a:effectLst>
                <a:latin typeface="Arial" pitchFamily="34" charset="0"/>
                <a:cs typeface="Arial" pitchFamily="34" charset="0"/>
              </a:rPr>
            </a:br>
            <a:r>
              <a:rPr lang="en-US" sz="3200" dirty="0">
                <a:effectLst/>
              </a:rPr>
              <a:t>("Ephesus" means "desirable</a:t>
            </a:r>
            <a:r>
              <a:rPr lang="en-US" sz="3200" dirty="0" smtClean="0">
                <a:effectLst/>
              </a:rPr>
              <a:t>")</a:t>
            </a:r>
            <a:br>
              <a:rPr lang="en-US" sz="3200" dirty="0" smtClean="0">
                <a:effectLst/>
              </a:rPr>
            </a:br>
            <a:r>
              <a:rPr lang="en-US" sz="3200" b="1" dirty="0" smtClean="0">
                <a:effectLst>
                  <a:outerShdw blurRad="38100" dist="38100" dir="2700000" algn="tl">
                    <a:srgbClr val="000000">
                      <a:alpha val="43137"/>
                    </a:srgbClr>
                  </a:outerShdw>
                </a:effectLst>
                <a:latin typeface="Arial" pitchFamily="34" charset="0"/>
                <a:cs typeface="Arial" pitchFamily="34" charset="0"/>
              </a:rPr>
              <a:t/>
            </a:r>
            <a:br>
              <a:rPr lang="en-US" sz="3200" b="1" dirty="0" smtClean="0">
                <a:effectLst>
                  <a:outerShdw blurRad="38100" dist="38100" dir="2700000" algn="tl">
                    <a:srgbClr val="000000">
                      <a:alpha val="43137"/>
                    </a:srgbClr>
                  </a:outerShdw>
                </a:effectLst>
                <a:latin typeface="Arial" pitchFamily="34" charset="0"/>
                <a:cs typeface="Arial" pitchFamily="34" charset="0"/>
              </a:rPr>
            </a:br>
            <a:r>
              <a:rPr lang="en-US" b="1" dirty="0" smtClean="0">
                <a:effectLst>
                  <a:outerShdw blurRad="38100" dist="38100" dir="2700000" algn="tl">
                    <a:srgbClr val="000000">
                      <a:alpha val="43137"/>
                    </a:srgbClr>
                  </a:outerShdw>
                </a:effectLst>
                <a:latin typeface="Arial" pitchFamily="34" charset="0"/>
                <a:cs typeface="Arial" pitchFamily="34" charset="0"/>
              </a:rPr>
              <a:t> </a:t>
            </a:r>
            <a:r>
              <a:rPr lang="en-US" sz="3200" b="1" dirty="0">
                <a:effectLst>
                  <a:outerShdw blurRad="38100" dist="38100" dir="2700000" algn="tl">
                    <a:srgbClr val="000000">
                      <a:alpha val="43137"/>
                    </a:srgbClr>
                  </a:outerShdw>
                </a:effectLst>
                <a:latin typeface="Arial" pitchFamily="34" charset="0"/>
                <a:cs typeface="Arial" pitchFamily="34" charset="0"/>
              </a:rPr>
              <a:t>BUSY BUT BACKSLIDDEN </a:t>
            </a:r>
            <a:r>
              <a:rPr lang="en-US" sz="3200" b="1" dirty="0" smtClean="0">
                <a:effectLst>
                  <a:outerShdw blurRad="38100" dist="38100" dir="2700000" algn="tl">
                    <a:srgbClr val="000000">
                      <a:alpha val="43137"/>
                    </a:srgbClr>
                  </a:outerShdw>
                </a:effectLst>
                <a:latin typeface="Arial" pitchFamily="34" charset="0"/>
                <a:cs typeface="Arial" pitchFamily="34" charset="0"/>
              </a:rPr>
              <a:t/>
            </a:r>
            <a:br>
              <a:rPr lang="en-US" sz="3200" b="1" dirty="0" smtClean="0">
                <a:effectLst>
                  <a:outerShdw blurRad="38100" dist="38100" dir="2700000" algn="tl">
                    <a:srgbClr val="000000">
                      <a:alpha val="43137"/>
                    </a:srgbClr>
                  </a:outerShdw>
                </a:effectLst>
                <a:latin typeface="Arial" pitchFamily="34" charset="0"/>
                <a:cs typeface="Arial" pitchFamily="34" charset="0"/>
              </a:rPr>
            </a:br>
            <a:r>
              <a:rPr lang="en-US" sz="3200" b="1" dirty="0" smtClean="0">
                <a:effectLst>
                  <a:outerShdw blurRad="38100" dist="38100" dir="2700000" algn="tl">
                    <a:srgbClr val="000000">
                      <a:alpha val="43137"/>
                    </a:srgbClr>
                  </a:outerShdw>
                </a:effectLst>
                <a:latin typeface="Arial" pitchFamily="34" charset="0"/>
                <a:cs typeface="Arial" pitchFamily="34" charset="0"/>
              </a:rPr>
              <a:t>AND </a:t>
            </a:r>
            <a:r>
              <a:rPr lang="en-US" sz="3200" b="1" dirty="0">
                <a:effectLst>
                  <a:outerShdw blurRad="38100" dist="38100" dir="2700000" algn="tl">
                    <a:srgbClr val="000000">
                      <a:alpha val="43137"/>
                    </a:srgbClr>
                  </a:outerShdw>
                </a:effectLst>
                <a:latin typeface="Arial" pitchFamily="34" charset="0"/>
                <a:cs typeface="Arial" pitchFamily="34" charset="0"/>
              </a:rPr>
              <a:t>WITHOUT LOVE.</a:t>
            </a:r>
            <a:r>
              <a:rPr lang="en-US" sz="3200" dirty="0">
                <a:effectLst>
                  <a:outerShdw blurRad="38100" dist="38100" dir="2700000" algn="tl">
                    <a:srgbClr val="000000">
                      <a:alpha val="43137"/>
                    </a:srgbClr>
                  </a:outerShdw>
                </a:effectLst>
                <a:latin typeface="Arial" pitchFamily="34" charset="0"/>
                <a:cs typeface="Arial" pitchFamily="34" charset="0"/>
              </a:rPr>
              <a:t/>
            </a:r>
            <a:br>
              <a:rPr lang="en-US" sz="3200" dirty="0">
                <a:effectLst>
                  <a:outerShdw blurRad="38100" dist="38100" dir="2700000" algn="tl">
                    <a:srgbClr val="000000">
                      <a:alpha val="43137"/>
                    </a:srgbClr>
                  </a:outerShdw>
                </a:effectLst>
                <a:latin typeface="Arial" pitchFamily="34" charset="0"/>
                <a:cs typeface="Arial" pitchFamily="34" charset="0"/>
              </a:rPr>
            </a:br>
            <a:r>
              <a:rPr lang="en-US" sz="2800" b="1" dirty="0">
                <a:effectLst>
                  <a:outerShdw blurRad="38100" dist="38100" dir="2700000" algn="tl">
                    <a:srgbClr val="000000">
                      <a:alpha val="43137"/>
                    </a:srgbClr>
                  </a:outerShdw>
                </a:effectLst>
                <a:latin typeface="Arial" pitchFamily="34" charset="0"/>
                <a:cs typeface="Arial" pitchFamily="34" charset="0"/>
              </a:rPr>
              <a:t>Revelation 2:1-7</a:t>
            </a:r>
            <a:r>
              <a:rPr lang="en-US" sz="2800" dirty="0">
                <a:effectLst>
                  <a:outerShdw blurRad="38100" dist="38100" dir="2700000" algn="tl">
                    <a:srgbClr val="000000">
                      <a:alpha val="43137"/>
                    </a:srgbClr>
                  </a:outerShdw>
                </a:effectLst>
                <a:latin typeface="Arial" pitchFamily="34" charset="0"/>
                <a:cs typeface="Arial" pitchFamily="34" charset="0"/>
              </a:rPr>
              <a:t> </a:t>
            </a:r>
            <a:r>
              <a:rPr lang="en-US" sz="3200" dirty="0">
                <a:effectLst/>
                <a:latin typeface="Arial" pitchFamily="34" charset="0"/>
                <a:cs typeface="Arial" pitchFamily="34" charset="0"/>
              </a:rPr>
              <a:t/>
            </a:r>
            <a:br>
              <a:rPr lang="en-US" sz="3200" dirty="0">
                <a:effectLst/>
                <a:latin typeface="Arial" pitchFamily="34" charset="0"/>
                <a:cs typeface="Arial" pitchFamily="34" charset="0"/>
              </a:rPr>
            </a:br>
            <a:r>
              <a:rPr lang="en-US" dirty="0">
                <a:effectLst/>
                <a:latin typeface="Arial" pitchFamily="34" charset="0"/>
                <a:cs typeface="Arial" pitchFamily="34" charset="0"/>
              </a:rPr>
              <a:t> </a:t>
            </a:r>
          </a:p>
        </p:txBody>
      </p:sp>
    </p:spTree>
    <p:extLst>
      <p:ext uri="{BB962C8B-B14F-4D97-AF65-F5344CB8AC3E}">
        <p14:creationId xmlns:p14="http://schemas.microsoft.com/office/powerpoint/2010/main" val="31963633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21362"/>
          </a:xfrm>
        </p:spPr>
        <p:txBody>
          <a:bodyPr/>
          <a:lstStyle/>
          <a:p>
            <a:pPr algn="l"/>
            <a:r>
              <a:rPr lang="en-US" sz="2400" dirty="0" smtClean="0">
                <a:effectLst/>
              </a:rPr>
              <a:t>-  Ephesus </a:t>
            </a:r>
            <a:r>
              <a:rPr lang="en-US" sz="2400" dirty="0">
                <a:effectLst/>
              </a:rPr>
              <a:t>was an apostolic church of the First </a:t>
            </a:r>
            <a:r>
              <a:rPr lang="en-US" sz="2400" dirty="0" smtClean="0">
                <a:effectLst/>
              </a:rPr>
              <a:t>Century.</a:t>
            </a:r>
            <a:br>
              <a:rPr lang="en-US" sz="2400" dirty="0" smtClean="0">
                <a:effectLst/>
              </a:rPr>
            </a:br>
            <a:r>
              <a:rPr lang="en-US" sz="2400" dirty="0" smtClean="0">
                <a:effectLst/>
              </a:rPr>
              <a:t>-  A </a:t>
            </a:r>
            <a:r>
              <a:rPr lang="en-US" sz="2400" dirty="0">
                <a:effectLst/>
              </a:rPr>
              <a:t>was a prosperous Roman trade city located on the Aegean Sea.  </a:t>
            </a:r>
            <a:r>
              <a:rPr lang="en-US" sz="2400" dirty="0" smtClean="0">
                <a:effectLst/>
              </a:rPr>
              <a:t/>
            </a:r>
            <a:br>
              <a:rPr lang="en-US" sz="2400" dirty="0" smtClean="0">
                <a:effectLst/>
              </a:rPr>
            </a:br>
            <a:r>
              <a:rPr lang="en-US" sz="2400" dirty="0" smtClean="0">
                <a:effectLst/>
              </a:rPr>
              <a:t>-  Its </a:t>
            </a:r>
            <a:r>
              <a:rPr lang="en-US" sz="2400" dirty="0">
                <a:effectLst/>
              </a:rPr>
              <a:t>business centered on worldwide sea trade due to its sheltered inland harbor. Today the city is but a ruin.   </a:t>
            </a:r>
            <a:r>
              <a:rPr lang="en-US" sz="2400" dirty="0" smtClean="0">
                <a:effectLst/>
              </a:rPr>
              <a:t/>
            </a:r>
            <a:br>
              <a:rPr lang="en-US" sz="2400" dirty="0" smtClean="0">
                <a:effectLst/>
              </a:rPr>
            </a:br>
            <a:r>
              <a:rPr lang="en-US" sz="2400" dirty="0" smtClean="0">
                <a:effectLst/>
              </a:rPr>
              <a:t>-  Heavy </a:t>
            </a:r>
            <a:r>
              <a:rPr lang="en-US" sz="2400" dirty="0">
                <a:effectLst/>
              </a:rPr>
              <a:t>timbering and over grazing of land eroded its top soil which was carried into the Cayster River and deposited in the bay the city was built by.  </a:t>
            </a:r>
            <a:r>
              <a:rPr lang="en-US" sz="2400" dirty="0" smtClean="0">
                <a:effectLst/>
              </a:rPr>
              <a:t/>
            </a:r>
            <a:br>
              <a:rPr lang="en-US" sz="2400" dirty="0" smtClean="0">
                <a:effectLst/>
              </a:rPr>
            </a:br>
            <a:r>
              <a:rPr lang="en-US" sz="2400" dirty="0" smtClean="0">
                <a:effectLst/>
              </a:rPr>
              <a:t>-  Dredging failed to clear </a:t>
            </a:r>
            <a:r>
              <a:rPr lang="en-US" sz="2400" dirty="0">
                <a:effectLst/>
              </a:rPr>
              <a:t>the </a:t>
            </a:r>
            <a:r>
              <a:rPr lang="en-US" sz="2400" dirty="0" smtClean="0">
                <a:effectLst/>
              </a:rPr>
              <a:t>waterways.   </a:t>
            </a:r>
            <a:br>
              <a:rPr lang="en-US" sz="2400" dirty="0" smtClean="0">
                <a:effectLst/>
              </a:rPr>
            </a:br>
            <a:r>
              <a:rPr lang="en-US" sz="2400" dirty="0" smtClean="0">
                <a:effectLst/>
              </a:rPr>
              <a:t>-  The </a:t>
            </a:r>
            <a:r>
              <a:rPr lang="en-US" sz="2400" dirty="0">
                <a:effectLst/>
              </a:rPr>
              <a:t>river filled up the bay and it became a reed marsh.   </a:t>
            </a:r>
            <a:r>
              <a:rPr lang="en-US" sz="2400" dirty="0" smtClean="0">
                <a:effectLst/>
              </a:rPr>
              <a:t>-  Today </a:t>
            </a:r>
            <a:r>
              <a:rPr lang="en-US" sz="2400" dirty="0">
                <a:effectLst/>
              </a:rPr>
              <a:t>the ruins of the city are 12 miles inland.  The city that occupies the area today is the Turkish town called Ayasaluk. </a:t>
            </a:r>
            <a:r>
              <a:rPr lang="en-US" sz="2400" dirty="0" smtClean="0">
                <a:effectLst/>
              </a:rPr>
              <a:t/>
            </a:r>
            <a:br>
              <a:rPr lang="en-US" sz="2400" dirty="0" smtClean="0">
                <a:effectLst/>
              </a:rPr>
            </a:br>
            <a:r>
              <a:rPr lang="en-US" sz="2400" dirty="0" smtClean="0">
                <a:effectLst/>
              </a:rPr>
              <a:t>- The </a:t>
            </a:r>
            <a:r>
              <a:rPr lang="en-US" sz="2400" dirty="0">
                <a:effectLst/>
              </a:rPr>
              <a:t>word </a:t>
            </a:r>
            <a:r>
              <a:rPr lang="en-US" sz="2400" dirty="0" smtClean="0">
                <a:effectLst/>
              </a:rPr>
              <a:t>“apostolic</a:t>
            </a:r>
            <a:r>
              <a:rPr lang="en-US" sz="2400" dirty="0">
                <a:effectLst/>
              </a:rPr>
              <a:t>" relates to the Apostles.   It refers to the first churches established by the Apostles.</a:t>
            </a:r>
          </a:p>
        </p:txBody>
      </p:sp>
    </p:spTree>
    <p:extLst>
      <p:ext uri="{BB962C8B-B14F-4D97-AF65-F5344CB8AC3E}">
        <p14:creationId xmlns:p14="http://schemas.microsoft.com/office/powerpoint/2010/main" val="38088101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609600"/>
            <a:ext cx="7958214" cy="533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789987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457200"/>
            <a:ext cx="4419600" cy="3061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3810000"/>
            <a:ext cx="6448425" cy="2571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5791200" y="838200"/>
            <a:ext cx="2667000" cy="1754326"/>
          </a:xfrm>
          <a:prstGeom prst="rect">
            <a:avLst/>
          </a:prstGeom>
          <a:noFill/>
        </p:spPr>
        <p:txBody>
          <a:bodyPr wrap="square" rtlCol="0">
            <a:spAutoFit/>
          </a:bodyPr>
          <a:lstStyle/>
          <a:p>
            <a:r>
              <a:rPr lang="en-US" sz="3600" dirty="0" smtClean="0"/>
              <a:t>Ruins of the Church at Ephesus</a:t>
            </a:r>
            <a:endParaRPr lang="en-US" sz="3600" dirty="0"/>
          </a:p>
        </p:txBody>
      </p:sp>
    </p:spTree>
    <p:extLst>
      <p:ext uri="{BB962C8B-B14F-4D97-AF65-F5344CB8AC3E}">
        <p14:creationId xmlns:p14="http://schemas.microsoft.com/office/powerpoint/2010/main" val="23473419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304800"/>
            <a:ext cx="4236803" cy="281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143000" y="3168134"/>
            <a:ext cx="3276600" cy="369332"/>
          </a:xfrm>
          <a:prstGeom prst="rect">
            <a:avLst/>
          </a:prstGeom>
          <a:noFill/>
        </p:spPr>
        <p:txBody>
          <a:bodyPr wrap="square" rtlCol="0">
            <a:spAutoFit/>
          </a:bodyPr>
          <a:lstStyle/>
          <a:p>
            <a:r>
              <a:rPr lang="en-US" dirty="0" smtClean="0"/>
              <a:t>Amphitheater Ephesus</a:t>
            </a:r>
            <a:endParaRPr lang="en-US" dirty="0"/>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0200" y="3573081"/>
            <a:ext cx="3553737" cy="2842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4694003" y="5861149"/>
            <a:ext cx="3687997" cy="369332"/>
          </a:xfrm>
          <a:prstGeom prst="rect">
            <a:avLst/>
          </a:prstGeom>
          <a:noFill/>
        </p:spPr>
        <p:txBody>
          <a:bodyPr wrap="square" rtlCol="0">
            <a:spAutoFit/>
          </a:bodyPr>
          <a:lstStyle/>
          <a:p>
            <a:r>
              <a:rPr lang="en-US" dirty="0" smtClean="0"/>
              <a:t>Temple of Artemis at Ephesus </a:t>
            </a:r>
            <a:endParaRPr lang="en-US" dirty="0"/>
          </a:p>
        </p:txBody>
      </p:sp>
      <p:pic>
        <p:nvPicPr>
          <p:cNvPr id="5124"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200" y="3657600"/>
            <a:ext cx="3642401" cy="2731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838200" y="6172200"/>
            <a:ext cx="2895600" cy="369332"/>
          </a:xfrm>
          <a:prstGeom prst="rect">
            <a:avLst/>
          </a:prstGeom>
          <a:noFill/>
        </p:spPr>
        <p:txBody>
          <a:bodyPr wrap="square" rtlCol="0">
            <a:spAutoFit/>
          </a:bodyPr>
          <a:lstStyle/>
          <a:p>
            <a:r>
              <a:rPr lang="en-US" dirty="0" smtClean="0"/>
              <a:t>As it looked in Paul’s  day</a:t>
            </a:r>
            <a:endParaRPr lang="en-US" dirty="0"/>
          </a:p>
        </p:txBody>
      </p:sp>
      <p:pic>
        <p:nvPicPr>
          <p:cNvPr id="512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89312" y="1219200"/>
            <a:ext cx="1920888" cy="4443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5562600" y="1184910"/>
            <a:ext cx="2819400" cy="830997"/>
          </a:xfrm>
          <a:prstGeom prst="rect">
            <a:avLst/>
          </a:prstGeom>
          <a:noFill/>
        </p:spPr>
        <p:txBody>
          <a:bodyPr wrap="square" rtlCol="0">
            <a:spAutoFit/>
          </a:bodyPr>
          <a:lstStyle/>
          <a:p>
            <a:r>
              <a:rPr lang="en-US" sz="2400" dirty="0" smtClean="0">
                <a:solidFill>
                  <a:schemeClr val="tx2">
                    <a:lumMod val="90000"/>
                  </a:schemeClr>
                </a:solidFill>
                <a:effectLst>
                  <a:outerShdw blurRad="38100" dist="38100" dir="2700000" algn="tl">
                    <a:srgbClr val="000000">
                      <a:alpha val="43137"/>
                    </a:srgbClr>
                  </a:outerShdw>
                </a:effectLst>
              </a:rPr>
              <a:t>Artemis (Diana) </a:t>
            </a:r>
          </a:p>
          <a:p>
            <a:r>
              <a:rPr lang="en-US" sz="2400" dirty="0" smtClean="0">
                <a:solidFill>
                  <a:schemeClr val="tx2">
                    <a:lumMod val="90000"/>
                  </a:schemeClr>
                </a:solidFill>
                <a:effectLst>
                  <a:outerShdw blurRad="38100" dist="38100" dir="2700000" algn="tl">
                    <a:srgbClr val="000000">
                      <a:alpha val="43137"/>
                    </a:srgbClr>
                  </a:outerShdw>
                </a:effectLst>
              </a:rPr>
              <a:t>of Ephesus</a:t>
            </a:r>
            <a:endParaRPr lang="en-US" sz="2400" dirty="0">
              <a:solidFill>
                <a:schemeClr val="tx2">
                  <a:lumMod val="9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13586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5"/>
                                        </p:tgtEl>
                                        <p:attrNameLst>
                                          <p:attrName>style.visibility</p:attrName>
                                        </p:attrNameLst>
                                      </p:cBhvr>
                                      <p:to>
                                        <p:strVal val="visible"/>
                                      </p:to>
                                    </p:set>
                                    <p:anim calcmode="lin" valueType="num">
                                      <p:cBhvr additive="base">
                                        <p:cTn id="7" dur="500" fill="hold"/>
                                        <p:tgtEl>
                                          <p:spTgt spid="5125"/>
                                        </p:tgtEl>
                                        <p:attrNameLst>
                                          <p:attrName>ppt_x</p:attrName>
                                        </p:attrNameLst>
                                      </p:cBhvr>
                                      <p:tavLst>
                                        <p:tav tm="0">
                                          <p:val>
                                            <p:strVal val="#ppt_x"/>
                                          </p:val>
                                        </p:tav>
                                        <p:tav tm="100000">
                                          <p:val>
                                            <p:strVal val="#ppt_x"/>
                                          </p:val>
                                        </p:tav>
                                      </p:tavLst>
                                    </p:anim>
                                    <p:anim calcmode="lin" valueType="num">
                                      <p:cBhvr additive="base">
                                        <p:cTn id="8" dur="500" fill="hold"/>
                                        <p:tgtEl>
                                          <p:spTgt spid="51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381000"/>
            <a:ext cx="8305800" cy="5632311"/>
          </a:xfrm>
          <a:prstGeom prst="rect">
            <a:avLst/>
          </a:prstGeom>
          <a:noFill/>
        </p:spPr>
        <p:txBody>
          <a:bodyPr wrap="square" rtlCol="0">
            <a:spAutoFit/>
          </a:bodyPr>
          <a:lstStyle/>
          <a:p>
            <a:r>
              <a:rPr lang="en-US" dirty="0" smtClean="0"/>
              <a:t>	</a:t>
            </a:r>
            <a:r>
              <a:rPr lang="en-US" sz="2400" dirty="0" smtClean="0"/>
              <a:t>Ephesus </a:t>
            </a:r>
            <a:r>
              <a:rPr lang="en-US" sz="2400" dirty="0"/>
              <a:t>was in the beginning a spiritually strong church and Acts 20:31, records that Paul spent three years there teaching and preaching.   </a:t>
            </a:r>
            <a:endParaRPr lang="en-US" sz="2400" dirty="0" smtClean="0"/>
          </a:p>
          <a:p>
            <a:endParaRPr lang="en-US" sz="2400" dirty="0"/>
          </a:p>
          <a:p>
            <a:r>
              <a:rPr lang="en-US" sz="2400" dirty="0" smtClean="0"/>
              <a:t>	- </a:t>
            </a:r>
            <a:r>
              <a:rPr lang="en-US" sz="2400" dirty="0" smtClean="0">
                <a:solidFill>
                  <a:schemeClr val="tx2">
                    <a:lumMod val="75000"/>
                  </a:schemeClr>
                </a:solidFill>
              </a:rPr>
              <a:t>Timothy </a:t>
            </a:r>
            <a:r>
              <a:rPr lang="en-US" sz="2400" dirty="0">
                <a:solidFill>
                  <a:schemeClr val="tx2">
                    <a:lumMod val="75000"/>
                  </a:schemeClr>
                </a:solidFill>
              </a:rPr>
              <a:t>was pastor of Ephesus </a:t>
            </a:r>
            <a:r>
              <a:rPr lang="en-US" sz="2400" dirty="0"/>
              <a:t>during Paul's imprisonment and martyrdom in Rome.  Historians record that Timothy suffered at Ephesus the same martyrdom as Paul at Rome.    </a:t>
            </a:r>
            <a:endParaRPr lang="en-US" sz="2400" dirty="0" smtClean="0"/>
          </a:p>
          <a:p>
            <a:endParaRPr lang="en-US" sz="2400" dirty="0" smtClean="0"/>
          </a:p>
          <a:p>
            <a:r>
              <a:rPr lang="en-US" sz="2400" dirty="0"/>
              <a:t>	</a:t>
            </a:r>
            <a:r>
              <a:rPr lang="en-US" sz="2400" dirty="0" smtClean="0">
                <a:solidFill>
                  <a:schemeClr val="tx2">
                    <a:lumMod val="75000"/>
                  </a:schemeClr>
                </a:solidFill>
              </a:rPr>
              <a:t>- The Apostle </a:t>
            </a:r>
            <a:r>
              <a:rPr lang="en-US" sz="2400" dirty="0">
                <a:solidFill>
                  <a:schemeClr val="tx2">
                    <a:lumMod val="75000"/>
                  </a:schemeClr>
                </a:solidFill>
              </a:rPr>
              <a:t>John </a:t>
            </a:r>
            <a:r>
              <a:rPr lang="en-US" sz="2400" dirty="0"/>
              <a:t>ministered at Ephesus </a:t>
            </a:r>
            <a:r>
              <a:rPr lang="en-US" sz="2400" dirty="0" smtClean="0"/>
              <a:t>later and </a:t>
            </a:r>
            <a:r>
              <a:rPr lang="en-US" sz="2400" dirty="0"/>
              <a:t>was exiled from there to the Island of Patmos.   </a:t>
            </a:r>
            <a:endParaRPr lang="en-US" sz="2400" dirty="0" smtClean="0"/>
          </a:p>
          <a:p>
            <a:endParaRPr lang="en-US" sz="2400" dirty="0"/>
          </a:p>
          <a:p>
            <a:r>
              <a:rPr lang="en-US" sz="2400" dirty="0" smtClean="0"/>
              <a:t>	- </a:t>
            </a:r>
            <a:r>
              <a:rPr lang="en-US" sz="2400" dirty="0" smtClean="0">
                <a:solidFill>
                  <a:schemeClr val="tx2">
                    <a:lumMod val="75000"/>
                  </a:schemeClr>
                </a:solidFill>
              </a:rPr>
              <a:t>Polycarp</a:t>
            </a:r>
            <a:r>
              <a:rPr lang="en-US" sz="2400" dirty="0"/>
              <a:t>, who was a </a:t>
            </a:r>
            <a:r>
              <a:rPr lang="en-US" sz="2400" dirty="0" smtClean="0"/>
              <a:t>disciple John also ministered there.  </a:t>
            </a:r>
          </a:p>
          <a:p>
            <a:r>
              <a:rPr lang="en-US" sz="2400" dirty="0"/>
              <a:t>	</a:t>
            </a:r>
            <a:r>
              <a:rPr lang="en-US" sz="2400" dirty="0" smtClean="0"/>
              <a:t>-</a:t>
            </a:r>
            <a:r>
              <a:rPr lang="en-US" sz="2400" dirty="0" smtClean="0">
                <a:solidFill>
                  <a:srgbClr val="00B0F0"/>
                </a:solidFill>
                <a:effectLst>
                  <a:outerShdw blurRad="38100" dist="38100" dir="2700000" algn="tl">
                    <a:srgbClr val="000000">
                      <a:alpha val="43137"/>
                    </a:srgbClr>
                  </a:outerShdw>
                </a:effectLst>
              </a:rPr>
              <a:t> All but John were martyred.</a:t>
            </a:r>
            <a:endParaRPr lang="en-US" sz="2400" dirty="0">
              <a:solidFill>
                <a:srgbClr val="00B0F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563765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1000" y="457200"/>
            <a:ext cx="8229600" cy="5632311"/>
          </a:xfrm>
          <a:prstGeom prst="rect">
            <a:avLst/>
          </a:prstGeom>
          <a:noFill/>
        </p:spPr>
        <p:txBody>
          <a:bodyPr wrap="square" rtlCol="0">
            <a:spAutoFit/>
          </a:bodyPr>
          <a:lstStyle/>
          <a:p>
            <a:r>
              <a:rPr lang="en-US" dirty="0" smtClean="0">
                <a:solidFill>
                  <a:srgbClr val="FFFF00"/>
                </a:solidFill>
              </a:rPr>
              <a:t>Problems in the Ephesus Church:</a:t>
            </a:r>
          </a:p>
          <a:p>
            <a:endParaRPr lang="en-US" dirty="0"/>
          </a:p>
          <a:p>
            <a:pPr marL="285750" indent="-285750">
              <a:buFontTx/>
              <a:buChar char="-"/>
            </a:pPr>
            <a:r>
              <a:rPr lang="en-US" dirty="0" smtClean="0"/>
              <a:t>Satan's </a:t>
            </a:r>
            <a:r>
              <a:rPr lang="en-US" dirty="0"/>
              <a:t>attacks and by the problem of the saved Gentiles who continued to walk after the world. (Eph. 5:2-17</a:t>
            </a:r>
            <a:r>
              <a:rPr lang="en-US" dirty="0" smtClean="0"/>
              <a:t>)</a:t>
            </a:r>
          </a:p>
          <a:p>
            <a:pPr marL="285750" indent="-285750">
              <a:buFontTx/>
              <a:buChar char="-"/>
            </a:pPr>
            <a:endParaRPr lang="en-US" dirty="0"/>
          </a:p>
          <a:p>
            <a:pPr marL="285750" indent="-285750">
              <a:buFontTx/>
              <a:buChar char="-"/>
            </a:pPr>
            <a:r>
              <a:rPr lang="en-US" dirty="0"/>
              <a:t>Ephesians 5:6 indicates there were those in the church who were teaching that sinning was all right with </a:t>
            </a:r>
            <a:r>
              <a:rPr lang="en-US" dirty="0" smtClean="0"/>
              <a:t>God.</a:t>
            </a:r>
          </a:p>
          <a:p>
            <a:pPr marL="285750" indent="-285750">
              <a:buFontTx/>
              <a:buChar char="-"/>
            </a:pPr>
            <a:endParaRPr lang="en-US" dirty="0"/>
          </a:p>
          <a:p>
            <a:pPr marL="285750" indent="-285750">
              <a:buFontTx/>
              <a:buChar char="-"/>
            </a:pPr>
            <a:r>
              <a:rPr lang="en-US" dirty="0"/>
              <a:t>John later opposed the false doctrines of Nestorius and Gnosticism who also plagued this </a:t>
            </a:r>
            <a:r>
              <a:rPr lang="en-US" dirty="0" smtClean="0"/>
              <a:t>church.</a:t>
            </a:r>
          </a:p>
          <a:p>
            <a:pPr marL="285750" indent="-285750">
              <a:buFontTx/>
              <a:buChar char="-"/>
            </a:pPr>
            <a:endParaRPr lang="en-US" dirty="0"/>
          </a:p>
          <a:p>
            <a:pPr marL="285750" indent="-285750">
              <a:buFontTx/>
              <a:buChar char="-"/>
            </a:pPr>
            <a:r>
              <a:rPr lang="en-US" dirty="0"/>
              <a:t>The city was located in the middle of pagan land.  The idol goddess Diana's (Artemis) temple was there which was called one of Seven Wonders of the World. </a:t>
            </a:r>
            <a:r>
              <a:rPr lang="en-US" dirty="0" smtClean="0"/>
              <a:t> </a:t>
            </a:r>
          </a:p>
          <a:p>
            <a:pPr marL="285750" indent="-285750">
              <a:buFontTx/>
              <a:buChar char="-"/>
            </a:pPr>
            <a:endParaRPr lang="en-US" dirty="0"/>
          </a:p>
          <a:p>
            <a:pPr marL="285750" indent="-285750">
              <a:buFontTx/>
              <a:buChar char="-"/>
            </a:pPr>
            <a:r>
              <a:rPr lang="en-US" dirty="0"/>
              <a:t>When Paul first preached in Ephesus many people believed in Christ and sale of idols and pagan religious items dropped off.   Those who made the idols, upset by the lost of business, caused the riot mentioned in Acts. 19:25-27.</a:t>
            </a:r>
          </a:p>
          <a:p>
            <a:pPr marL="285750" indent="-285750">
              <a:buFontTx/>
              <a:buChar char="-"/>
            </a:pPr>
            <a:endParaRPr lang="en-US" dirty="0"/>
          </a:p>
        </p:txBody>
      </p:sp>
    </p:spTree>
    <p:extLst>
      <p:ext uri="{BB962C8B-B14F-4D97-AF65-F5344CB8AC3E}">
        <p14:creationId xmlns:p14="http://schemas.microsoft.com/office/powerpoint/2010/main" val="34795512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457200"/>
            <a:ext cx="7772400" cy="5663089"/>
          </a:xfrm>
          <a:prstGeom prst="rect">
            <a:avLst/>
          </a:prstGeom>
          <a:noFill/>
        </p:spPr>
        <p:txBody>
          <a:bodyPr wrap="square" rtlCol="0">
            <a:spAutoFit/>
          </a:bodyPr>
          <a:lstStyle/>
          <a:p>
            <a:pPr algn="ctr"/>
            <a:r>
              <a:rPr lang="en-US" sz="2800" b="1" dirty="0">
                <a:solidFill>
                  <a:srgbClr val="FFFF00"/>
                </a:solidFill>
                <a:latin typeface="Arial" pitchFamily="34" charset="0"/>
                <a:cs typeface="Arial" pitchFamily="34" charset="0"/>
              </a:rPr>
              <a:t>Letter is addressed to the church through its pastor. </a:t>
            </a:r>
            <a:r>
              <a:rPr lang="en-US" sz="2800" dirty="0">
                <a:solidFill>
                  <a:srgbClr val="FFFF00"/>
                </a:solidFill>
                <a:latin typeface="Arial" pitchFamily="34" charset="0"/>
                <a:cs typeface="Arial" pitchFamily="34" charset="0"/>
              </a:rPr>
              <a:t> </a:t>
            </a:r>
            <a:endParaRPr lang="en-US" sz="2800" dirty="0" smtClean="0">
              <a:solidFill>
                <a:srgbClr val="FFFF00"/>
              </a:solidFill>
              <a:latin typeface="Arial" pitchFamily="34" charset="0"/>
              <a:cs typeface="Arial" pitchFamily="34" charset="0"/>
            </a:endParaRPr>
          </a:p>
          <a:p>
            <a:endParaRPr lang="en-US" dirty="0">
              <a:latin typeface="Arial" pitchFamily="34" charset="0"/>
              <a:cs typeface="Arial" pitchFamily="34" charset="0"/>
            </a:endParaRPr>
          </a:p>
          <a:p>
            <a:r>
              <a:rPr lang="en-US" dirty="0" smtClean="0">
                <a:latin typeface="Arial" pitchFamily="34" charset="0"/>
                <a:cs typeface="Arial" pitchFamily="34" charset="0"/>
              </a:rPr>
              <a:t>	</a:t>
            </a:r>
            <a:r>
              <a:rPr lang="en-US" sz="2400" dirty="0" smtClean="0">
                <a:latin typeface="Arial" pitchFamily="34" charset="0"/>
                <a:cs typeface="Arial" pitchFamily="34" charset="0"/>
              </a:rPr>
              <a:t> </a:t>
            </a:r>
            <a:r>
              <a:rPr lang="en-US" sz="2400" dirty="0">
                <a:latin typeface="Arial" pitchFamily="34" charset="0"/>
                <a:cs typeface="Arial" pitchFamily="34" charset="0"/>
              </a:rPr>
              <a:t>The word "angel" means "messenger."   The word doesn't mean an angel as heavenly being, but it simply identifies one as the "messenger."  </a:t>
            </a:r>
            <a:endParaRPr lang="en-US" sz="2400" dirty="0" smtClean="0">
              <a:latin typeface="Arial" pitchFamily="34" charset="0"/>
              <a:cs typeface="Arial" pitchFamily="34" charset="0"/>
            </a:endParaRPr>
          </a:p>
          <a:p>
            <a:r>
              <a:rPr lang="en-US" sz="2400" dirty="0">
                <a:latin typeface="Arial" pitchFamily="34" charset="0"/>
                <a:cs typeface="Arial" pitchFamily="34" charset="0"/>
              </a:rPr>
              <a:t>	</a:t>
            </a:r>
            <a:r>
              <a:rPr lang="en-US" sz="2400" dirty="0" smtClean="0">
                <a:latin typeface="Arial" pitchFamily="34" charset="0"/>
                <a:cs typeface="Arial" pitchFamily="34" charset="0"/>
              </a:rPr>
              <a:t>The </a:t>
            </a:r>
            <a:r>
              <a:rPr lang="en-US" sz="2400" dirty="0">
                <a:latin typeface="Arial" pitchFamily="34" charset="0"/>
                <a:cs typeface="Arial" pitchFamily="34" charset="0"/>
              </a:rPr>
              <a:t>Greek literally says, "The messengers of the churches."  It is important to note that the pastors derive their message from Christ.  </a:t>
            </a:r>
            <a:endParaRPr lang="en-US" sz="2400" dirty="0" smtClean="0">
              <a:latin typeface="Arial" pitchFamily="34" charset="0"/>
              <a:cs typeface="Arial" pitchFamily="34" charset="0"/>
            </a:endParaRPr>
          </a:p>
          <a:p>
            <a:r>
              <a:rPr lang="en-US" sz="2400" dirty="0">
                <a:latin typeface="Arial" pitchFamily="34" charset="0"/>
                <a:cs typeface="Arial" pitchFamily="34" charset="0"/>
              </a:rPr>
              <a:t>	</a:t>
            </a:r>
            <a:r>
              <a:rPr lang="en-US" sz="2400" dirty="0" smtClean="0">
                <a:latin typeface="Arial" pitchFamily="34" charset="0"/>
                <a:cs typeface="Arial" pitchFamily="34" charset="0"/>
              </a:rPr>
              <a:t>A </a:t>
            </a:r>
            <a:r>
              <a:rPr lang="en-US" sz="2400" dirty="0">
                <a:latin typeface="Arial" pitchFamily="34" charset="0"/>
                <a:cs typeface="Arial" pitchFamily="34" charset="0"/>
              </a:rPr>
              <a:t>church is ruled by Christ who is its Head and He brought it with His own blood. (Eph. 5:23, 25)  </a:t>
            </a:r>
            <a:endParaRPr lang="en-US" sz="2400" dirty="0" smtClean="0">
              <a:latin typeface="Arial" pitchFamily="34" charset="0"/>
              <a:cs typeface="Arial" pitchFamily="34" charset="0"/>
            </a:endParaRPr>
          </a:p>
          <a:p>
            <a:r>
              <a:rPr lang="en-US" sz="2400" dirty="0">
                <a:latin typeface="Arial" pitchFamily="34" charset="0"/>
                <a:cs typeface="Arial" pitchFamily="34" charset="0"/>
              </a:rPr>
              <a:t>	</a:t>
            </a:r>
            <a:r>
              <a:rPr lang="en-US" sz="2400" dirty="0" smtClean="0">
                <a:latin typeface="Arial" pitchFamily="34" charset="0"/>
                <a:cs typeface="Arial" pitchFamily="34" charset="0"/>
              </a:rPr>
              <a:t>The </a:t>
            </a:r>
            <a:r>
              <a:rPr lang="en-US" sz="2400" dirty="0">
                <a:latin typeface="Arial" pitchFamily="34" charset="0"/>
                <a:cs typeface="Arial" pitchFamily="34" charset="0"/>
              </a:rPr>
              <a:t>church that follows Christ will have no problem honoring and following God's messengers who faithfully preach the Word of God and follow the Lord.</a:t>
            </a:r>
          </a:p>
          <a:p>
            <a:endParaRPr lang="en-US" sz="2400" dirty="0"/>
          </a:p>
        </p:txBody>
      </p:sp>
    </p:spTree>
    <p:extLst>
      <p:ext uri="{BB962C8B-B14F-4D97-AF65-F5344CB8AC3E}">
        <p14:creationId xmlns:p14="http://schemas.microsoft.com/office/powerpoint/2010/main" val="27257915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533400"/>
            <a:ext cx="8001000" cy="5016758"/>
          </a:xfrm>
          <a:prstGeom prst="rect">
            <a:avLst/>
          </a:prstGeom>
          <a:solidFill>
            <a:schemeClr val="tx1"/>
          </a:solidFill>
        </p:spPr>
        <p:txBody>
          <a:bodyPr wrap="square" rtlCol="0">
            <a:spAutoFit/>
          </a:bodyPr>
          <a:lstStyle/>
          <a:p>
            <a:r>
              <a:rPr lang="en-US" dirty="0" smtClean="0"/>
              <a:t>	</a:t>
            </a:r>
            <a:r>
              <a:rPr lang="en-US" sz="2000" dirty="0" smtClean="0">
                <a:solidFill>
                  <a:schemeClr val="bg2">
                    <a:lumMod val="75000"/>
                  </a:schemeClr>
                </a:solidFill>
                <a:effectLst>
                  <a:outerShdw blurRad="38100" dist="38100" dir="2700000" algn="tl">
                    <a:srgbClr val="000000">
                      <a:alpha val="43137"/>
                    </a:srgbClr>
                  </a:outerShdw>
                </a:effectLst>
              </a:rPr>
              <a:t>The </a:t>
            </a:r>
            <a:r>
              <a:rPr lang="en-US" sz="2000" dirty="0">
                <a:solidFill>
                  <a:schemeClr val="bg2">
                    <a:lumMod val="75000"/>
                  </a:schemeClr>
                </a:solidFill>
                <a:effectLst>
                  <a:outerShdw blurRad="38100" dist="38100" dir="2700000" algn="tl">
                    <a:srgbClr val="000000">
                      <a:alpha val="43137"/>
                    </a:srgbClr>
                  </a:outerShdw>
                </a:effectLst>
              </a:rPr>
              <a:t>pastor is to be the leader or overseer of the church as New Testament clearly states.  </a:t>
            </a:r>
            <a:r>
              <a:rPr lang="en-US" sz="2000" u="sng" dirty="0" smtClean="0">
                <a:solidFill>
                  <a:schemeClr val="bg2">
                    <a:lumMod val="75000"/>
                  </a:schemeClr>
                </a:solidFill>
                <a:effectLst>
                  <a:outerShdw blurRad="38100" dist="38100" dir="2700000" algn="tl">
                    <a:srgbClr val="000000">
                      <a:alpha val="43137"/>
                    </a:srgbClr>
                  </a:outerShdw>
                </a:effectLst>
              </a:rPr>
              <a:t>He leads as a shepherd.  Sheep must have a shepherd.</a:t>
            </a:r>
          </a:p>
          <a:p>
            <a:endParaRPr lang="en-US" sz="2000" dirty="0">
              <a:solidFill>
                <a:schemeClr val="bg2">
                  <a:lumMod val="75000"/>
                </a:schemeClr>
              </a:solidFill>
              <a:effectLst>
                <a:outerShdw blurRad="38100" dist="38100" dir="2700000" algn="tl">
                  <a:srgbClr val="000000">
                    <a:alpha val="43137"/>
                  </a:srgbClr>
                </a:outerShdw>
              </a:effectLst>
            </a:endParaRPr>
          </a:p>
          <a:p>
            <a:r>
              <a:rPr lang="en-US" sz="2000" dirty="0" smtClean="0">
                <a:solidFill>
                  <a:schemeClr val="bg2">
                    <a:lumMod val="75000"/>
                  </a:schemeClr>
                </a:solidFill>
                <a:effectLst>
                  <a:outerShdw blurRad="38100" dist="38100" dir="2700000" algn="tl">
                    <a:srgbClr val="000000">
                      <a:alpha val="43137"/>
                    </a:srgbClr>
                  </a:outerShdw>
                </a:effectLst>
              </a:rPr>
              <a:t>	He </a:t>
            </a:r>
            <a:r>
              <a:rPr lang="en-US" sz="2000" dirty="0">
                <a:solidFill>
                  <a:schemeClr val="bg2">
                    <a:lumMod val="75000"/>
                  </a:schemeClr>
                </a:solidFill>
                <a:effectLst>
                  <a:outerShdw blurRad="38100" dist="38100" dir="2700000" algn="tl">
                    <a:srgbClr val="000000">
                      <a:alpha val="43137"/>
                    </a:srgbClr>
                  </a:outerShdw>
                </a:effectLst>
              </a:rPr>
              <a:t>is not to be a lackey of the congregation, nor should he lord over the flock. (1 Tim. 1:18-19; 4:16,12; 5:20:22; 6:3-5,17; 2 Tim. 1:8, 13; 2:2-3, 14; 3:5; 4:1-5; 1 Peter 5:7)   </a:t>
            </a:r>
            <a:endParaRPr lang="en-US" sz="2000" dirty="0" smtClean="0">
              <a:solidFill>
                <a:schemeClr val="bg2">
                  <a:lumMod val="75000"/>
                </a:schemeClr>
              </a:solidFill>
              <a:effectLst>
                <a:outerShdw blurRad="38100" dist="38100" dir="2700000" algn="tl">
                  <a:srgbClr val="000000">
                    <a:alpha val="43137"/>
                  </a:srgbClr>
                </a:outerShdw>
              </a:effectLst>
            </a:endParaRPr>
          </a:p>
          <a:p>
            <a:endParaRPr lang="en-US" sz="2000" dirty="0">
              <a:solidFill>
                <a:schemeClr val="bg2">
                  <a:lumMod val="75000"/>
                </a:schemeClr>
              </a:solidFill>
              <a:effectLst>
                <a:outerShdw blurRad="38100" dist="38100" dir="2700000" algn="tl">
                  <a:srgbClr val="000000">
                    <a:alpha val="43137"/>
                  </a:srgbClr>
                </a:outerShdw>
              </a:effectLst>
            </a:endParaRPr>
          </a:p>
          <a:p>
            <a:r>
              <a:rPr lang="en-US" sz="2000" dirty="0" smtClean="0">
                <a:solidFill>
                  <a:schemeClr val="bg2">
                    <a:lumMod val="75000"/>
                  </a:schemeClr>
                </a:solidFill>
                <a:effectLst>
                  <a:outerShdw blurRad="38100" dist="38100" dir="2700000" algn="tl">
                    <a:srgbClr val="000000">
                      <a:alpha val="43137"/>
                    </a:srgbClr>
                  </a:outerShdw>
                </a:effectLst>
              </a:rPr>
              <a:t>	Many </a:t>
            </a:r>
            <a:r>
              <a:rPr lang="en-US" sz="2000" dirty="0">
                <a:solidFill>
                  <a:schemeClr val="bg2">
                    <a:lumMod val="75000"/>
                  </a:schemeClr>
                </a:solidFill>
                <a:effectLst>
                  <a:outerShdw blurRad="38100" dist="38100" dir="2700000" algn="tl">
                    <a:srgbClr val="000000">
                      <a:alpha val="43137"/>
                    </a:srgbClr>
                  </a:outerShdw>
                </a:effectLst>
              </a:rPr>
              <a:t>churches and pastors allow a group of deacons, trustees or committees to rule over a church.  </a:t>
            </a:r>
            <a:endParaRPr lang="en-US" sz="2000" dirty="0" smtClean="0">
              <a:solidFill>
                <a:schemeClr val="bg2">
                  <a:lumMod val="75000"/>
                </a:schemeClr>
              </a:solidFill>
              <a:effectLst>
                <a:outerShdw blurRad="38100" dist="38100" dir="2700000" algn="tl">
                  <a:srgbClr val="000000">
                    <a:alpha val="43137"/>
                  </a:srgbClr>
                </a:outerShdw>
              </a:effectLst>
            </a:endParaRPr>
          </a:p>
          <a:p>
            <a:r>
              <a:rPr lang="en-US" sz="2000" dirty="0">
                <a:solidFill>
                  <a:schemeClr val="bg2">
                    <a:lumMod val="75000"/>
                  </a:schemeClr>
                </a:solidFill>
                <a:effectLst>
                  <a:outerShdw blurRad="38100" dist="38100" dir="2700000" algn="tl">
                    <a:srgbClr val="000000">
                      <a:alpha val="43137"/>
                    </a:srgbClr>
                  </a:outerShdw>
                </a:effectLst>
              </a:rPr>
              <a:t>	</a:t>
            </a:r>
            <a:endParaRPr lang="en-US" sz="2000" dirty="0" smtClean="0">
              <a:solidFill>
                <a:schemeClr val="bg2">
                  <a:lumMod val="75000"/>
                </a:schemeClr>
              </a:solidFill>
              <a:effectLst>
                <a:outerShdw blurRad="38100" dist="38100" dir="2700000" algn="tl">
                  <a:srgbClr val="000000">
                    <a:alpha val="43137"/>
                  </a:srgbClr>
                </a:outerShdw>
              </a:effectLst>
            </a:endParaRPr>
          </a:p>
          <a:p>
            <a:r>
              <a:rPr lang="en-US" sz="2000" dirty="0">
                <a:solidFill>
                  <a:schemeClr val="bg2">
                    <a:lumMod val="75000"/>
                  </a:schemeClr>
                </a:solidFill>
                <a:effectLst>
                  <a:outerShdw blurRad="38100" dist="38100" dir="2700000" algn="tl">
                    <a:srgbClr val="000000">
                      <a:alpha val="43137"/>
                    </a:srgbClr>
                  </a:outerShdw>
                </a:effectLst>
              </a:rPr>
              <a:t>	</a:t>
            </a:r>
            <a:r>
              <a:rPr lang="en-US" sz="2000" dirty="0" smtClean="0">
                <a:solidFill>
                  <a:schemeClr val="bg2">
                    <a:lumMod val="75000"/>
                  </a:schemeClr>
                </a:solidFill>
                <a:effectLst>
                  <a:outerShdw blurRad="38100" dist="38100" dir="2700000" algn="tl">
                    <a:srgbClr val="000000">
                      <a:alpha val="43137"/>
                    </a:srgbClr>
                  </a:outerShdw>
                </a:effectLst>
              </a:rPr>
              <a:t>The </a:t>
            </a:r>
            <a:r>
              <a:rPr lang="en-US" sz="2000" dirty="0">
                <a:solidFill>
                  <a:schemeClr val="bg2">
                    <a:lumMod val="75000"/>
                  </a:schemeClr>
                </a:solidFill>
                <a:effectLst>
                  <a:outerShdw blurRad="38100" dist="38100" dir="2700000" algn="tl">
                    <a:srgbClr val="000000">
                      <a:alpha val="43137"/>
                    </a:srgbClr>
                  </a:outerShdw>
                </a:effectLst>
              </a:rPr>
              <a:t>point can be made here that God did not speak to any individual or group in the churches, but spoke directly to the pastor whom he had appointed as leader.   The precedent is firmly established that He spoke to the church through their pastor that He through the Holy Spirit had set over the congregation. (Acts 20:28) </a:t>
            </a:r>
          </a:p>
        </p:txBody>
      </p:sp>
    </p:spTree>
    <p:extLst>
      <p:ext uri="{BB962C8B-B14F-4D97-AF65-F5344CB8AC3E}">
        <p14:creationId xmlns:p14="http://schemas.microsoft.com/office/powerpoint/2010/main" val="2707145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90600" y="533400"/>
            <a:ext cx="6629400" cy="5509200"/>
          </a:xfrm>
          <a:prstGeom prst="rect">
            <a:avLst/>
          </a:prstGeom>
          <a:noFill/>
        </p:spPr>
        <p:txBody>
          <a:bodyPr wrap="square" rtlCol="0">
            <a:spAutoFit/>
          </a:bodyPr>
          <a:lstStyle/>
          <a:p>
            <a:r>
              <a:rPr lang="en-US" sz="2400" b="1" dirty="0">
                <a:solidFill>
                  <a:srgbClr val="FFFF00"/>
                </a:solidFill>
                <a:latin typeface="Comic Sans MS" pitchFamily="66" charset="0"/>
              </a:rPr>
              <a:t>FIRST:  THE GOOD NEWS </a:t>
            </a:r>
          </a:p>
          <a:p>
            <a:endParaRPr lang="en-US" sz="2400" b="1" dirty="0" smtClean="0">
              <a:solidFill>
                <a:srgbClr val="FFFF00"/>
              </a:solidFill>
              <a:latin typeface="Comic Sans MS" pitchFamily="66" charset="0"/>
            </a:endParaRPr>
          </a:p>
          <a:p>
            <a:r>
              <a:rPr lang="en-US" sz="2400" b="1" dirty="0" smtClean="0">
                <a:solidFill>
                  <a:srgbClr val="FFFF00"/>
                </a:solidFill>
                <a:latin typeface="Comic Sans MS" pitchFamily="66" charset="0"/>
              </a:rPr>
              <a:t>CHRIST </a:t>
            </a:r>
            <a:r>
              <a:rPr lang="en-US" sz="2400" b="1" dirty="0">
                <a:solidFill>
                  <a:srgbClr val="FFFF00"/>
                </a:solidFill>
                <a:latin typeface="Comic Sans MS" pitchFamily="66" charset="0"/>
              </a:rPr>
              <a:t>COMMENDS THE EPHESIANS.  (Rev. 2:2-3)</a:t>
            </a:r>
            <a:endParaRPr lang="en-US" sz="2400" dirty="0">
              <a:solidFill>
                <a:srgbClr val="FFFF00"/>
              </a:solidFill>
              <a:latin typeface="Comic Sans MS" pitchFamily="66" charset="0"/>
            </a:endParaRPr>
          </a:p>
          <a:p>
            <a:r>
              <a:rPr lang="en-US" dirty="0">
                <a:latin typeface="Comic Sans MS" pitchFamily="66" charset="0"/>
              </a:rPr>
              <a:t> </a:t>
            </a:r>
          </a:p>
          <a:p>
            <a:r>
              <a:rPr lang="en-US" b="1" dirty="0">
                <a:latin typeface="Comic Sans MS" pitchFamily="66" charset="0"/>
              </a:rPr>
              <a:t> </a:t>
            </a:r>
            <a:r>
              <a:rPr lang="en-US" sz="2000" b="1" i="1" dirty="0">
                <a:latin typeface="Comic Sans MS" pitchFamily="66" charset="0"/>
              </a:rPr>
              <a:t>"I know thy works, and thy labour, and thy patience, and how thou canst not bear them which are evil: and thou hast tried them which say they are apostles, and are not, and hast found them liars:  And hast borne, and hast patience, and for my </a:t>
            </a:r>
            <a:r>
              <a:rPr lang="en-US" sz="2000" b="1" i="1" dirty="0" smtClean="0">
                <a:latin typeface="Comic Sans MS" pitchFamily="66" charset="0"/>
              </a:rPr>
              <a:t>name</a:t>
            </a:r>
            <a:r>
              <a:rPr lang="en-US" sz="2000" b="1" i="1" dirty="0" smtClean="0">
                <a:latin typeface="Comic Sans MS" pitchFamily="66" charset="0"/>
                <a:sym typeface="WP TypographicSymbols"/>
              </a:rPr>
              <a:t>’</a:t>
            </a:r>
            <a:r>
              <a:rPr lang="en-US" sz="2000" b="1" i="1" dirty="0" smtClean="0">
                <a:latin typeface="Comic Sans MS" pitchFamily="66" charset="0"/>
              </a:rPr>
              <a:t>s </a:t>
            </a:r>
            <a:r>
              <a:rPr lang="en-US" sz="2000" b="1" i="1" dirty="0">
                <a:latin typeface="Comic Sans MS" pitchFamily="66" charset="0"/>
              </a:rPr>
              <a:t>sake hast laboured, and hast not fainted."</a:t>
            </a:r>
            <a:r>
              <a:rPr lang="en-US" sz="2000" b="1" dirty="0">
                <a:latin typeface="Comic Sans MS" pitchFamily="66" charset="0"/>
              </a:rPr>
              <a:t>(Rev. 2:2-3)   </a:t>
            </a:r>
            <a:endParaRPr lang="en-US" sz="2000" b="1" dirty="0" smtClean="0">
              <a:latin typeface="Comic Sans MS" pitchFamily="66" charset="0"/>
            </a:endParaRPr>
          </a:p>
          <a:p>
            <a:endParaRPr lang="en-US" sz="2000" b="1" dirty="0">
              <a:latin typeface="Comic Sans MS" pitchFamily="66" charset="0"/>
            </a:endParaRPr>
          </a:p>
          <a:p>
            <a:r>
              <a:rPr lang="en-US" sz="2000" b="1" dirty="0" smtClean="0">
                <a:latin typeface="Comic Sans MS" pitchFamily="66" charset="0"/>
              </a:rPr>
              <a:t>	</a:t>
            </a:r>
            <a:r>
              <a:rPr lang="en-US" sz="2000" dirty="0" smtClean="0">
                <a:latin typeface="Comic Sans MS" pitchFamily="66" charset="0"/>
              </a:rPr>
              <a:t>Jesus </a:t>
            </a:r>
            <a:r>
              <a:rPr lang="en-US" sz="2000" dirty="0">
                <a:latin typeface="Comic Sans MS" pitchFamily="66" charset="0"/>
              </a:rPr>
              <a:t>says to this assembly that He knew of their deeds and hard labor for the Lord showing His personal attention to the affairs of His congregation.  </a:t>
            </a:r>
          </a:p>
          <a:p>
            <a:endParaRPr lang="en-US" dirty="0">
              <a:latin typeface="Comic Sans MS" pitchFamily="66" charset="0"/>
            </a:endParaRPr>
          </a:p>
        </p:txBody>
      </p:sp>
    </p:spTree>
    <p:extLst>
      <p:ext uri="{BB962C8B-B14F-4D97-AF65-F5344CB8AC3E}">
        <p14:creationId xmlns:p14="http://schemas.microsoft.com/office/powerpoint/2010/main" val="3528645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90600" y="914400"/>
            <a:ext cx="6934200" cy="6001643"/>
          </a:xfrm>
          <a:prstGeom prst="rect">
            <a:avLst/>
          </a:prstGeom>
          <a:noFill/>
        </p:spPr>
        <p:txBody>
          <a:bodyPr wrap="square" rtlCol="0">
            <a:spAutoFit/>
          </a:bodyPr>
          <a:lstStyle/>
          <a:p>
            <a:r>
              <a:rPr lang="en-US" b="1" dirty="0" smtClean="0">
                <a:solidFill>
                  <a:srgbClr val="9FE6FF"/>
                </a:solidFill>
                <a:effectLst>
                  <a:outerShdw blurRad="38100" dist="38100" dir="2700000" algn="tl">
                    <a:srgbClr val="000000">
                      <a:alpha val="43137"/>
                    </a:srgbClr>
                  </a:outerShdw>
                </a:effectLst>
              </a:rPr>
              <a:t>Works</a:t>
            </a:r>
            <a:r>
              <a:rPr lang="en-US" b="1" dirty="0" smtClean="0">
                <a:effectLst>
                  <a:outerShdw blurRad="38100" dist="38100" dir="2700000" algn="tl">
                    <a:srgbClr val="000000">
                      <a:alpha val="43137"/>
                    </a:srgbClr>
                  </a:outerShdw>
                </a:effectLst>
              </a:rPr>
              <a:t> </a:t>
            </a:r>
            <a:r>
              <a:rPr lang="en-US" dirty="0" smtClean="0">
                <a:solidFill>
                  <a:srgbClr val="9FE6FF"/>
                </a:solidFill>
              </a:rPr>
              <a:t>=</a:t>
            </a:r>
            <a:r>
              <a:rPr lang="en-US" dirty="0" smtClean="0"/>
              <a:t> good deeds, labor in the church. </a:t>
            </a:r>
            <a:r>
              <a:rPr lang="en-US" dirty="0"/>
              <a:t>The term "hard labor" means to "toil, or strenuous exhausting effort." </a:t>
            </a:r>
            <a:endParaRPr lang="en-US" dirty="0" smtClean="0"/>
          </a:p>
          <a:p>
            <a:endParaRPr lang="en-US" dirty="0"/>
          </a:p>
          <a:p>
            <a:r>
              <a:rPr lang="en-US" b="1" dirty="0" smtClean="0">
                <a:solidFill>
                  <a:srgbClr val="9FE6FF"/>
                </a:solidFill>
                <a:effectLst>
                  <a:outerShdw blurRad="38100" dist="38100" dir="2700000" algn="tl">
                    <a:srgbClr val="000000">
                      <a:alpha val="43137"/>
                    </a:srgbClr>
                  </a:outerShdw>
                </a:effectLst>
              </a:rPr>
              <a:t>Patience </a:t>
            </a:r>
            <a:r>
              <a:rPr lang="en-US" dirty="0" smtClean="0"/>
              <a:t> </a:t>
            </a:r>
            <a:r>
              <a:rPr lang="en-US" dirty="0" smtClean="0">
                <a:solidFill>
                  <a:srgbClr val="9FE6FF"/>
                </a:solidFill>
              </a:rPr>
              <a:t>=</a:t>
            </a:r>
            <a:r>
              <a:rPr lang="en-US" dirty="0" smtClean="0"/>
              <a:t> denotes </a:t>
            </a:r>
            <a:r>
              <a:rPr lang="en-US" dirty="0"/>
              <a:t>they were enduring and not losing momentum.   They refused to be defeated even though wickedness was all around</a:t>
            </a:r>
            <a:r>
              <a:rPr lang="en-US" dirty="0" smtClean="0"/>
              <a:t>.</a:t>
            </a:r>
          </a:p>
          <a:p>
            <a:endParaRPr lang="en-US" dirty="0"/>
          </a:p>
          <a:p>
            <a:r>
              <a:rPr lang="en-US" b="1" dirty="0">
                <a:solidFill>
                  <a:srgbClr val="9FE6FF"/>
                </a:solidFill>
                <a:effectLst>
                  <a:outerShdw blurRad="38100" dist="38100" dir="2700000" algn="tl">
                    <a:srgbClr val="000000">
                      <a:alpha val="43137"/>
                    </a:srgbClr>
                  </a:outerShdw>
                </a:effectLst>
              </a:rPr>
              <a:t>They did not tolerate evil </a:t>
            </a:r>
            <a:r>
              <a:rPr lang="en-US" b="1" dirty="0" smtClean="0">
                <a:solidFill>
                  <a:srgbClr val="9FE6FF"/>
                </a:solidFill>
                <a:effectLst>
                  <a:outerShdw blurRad="38100" dist="38100" dir="2700000" algn="tl">
                    <a:srgbClr val="000000">
                      <a:alpha val="43137"/>
                    </a:srgbClr>
                  </a:outerShdw>
                </a:effectLst>
              </a:rPr>
              <a:t>men =  </a:t>
            </a:r>
            <a:r>
              <a:rPr lang="en-US" dirty="0"/>
              <a:t>Unbelief is evil and sin whether it be in a preacher, a church, an organization or people in general. This church abhorred evil and false teachers. </a:t>
            </a:r>
            <a:endParaRPr lang="en-US" dirty="0" smtClean="0"/>
          </a:p>
          <a:p>
            <a:endParaRPr lang="en-US" dirty="0"/>
          </a:p>
          <a:p>
            <a:r>
              <a:rPr lang="en-US" b="1" dirty="0" smtClean="0">
                <a:solidFill>
                  <a:srgbClr val="9FE6FF"/>
                </a:solidFill>
                <a:effectLst>
                  <a:outerShdw blurRad="38100" dist="38100" dir="2700000" algn="tl">
                    <a:srgbClr val="000000">
                      <a:alpha val="43137"/>
                    </a:srgbClr>
                  </a:outerShdw>
                </a:effectLst>
              </a:rPr>
              <a:t>False Apostles  = </a:t>
            </a:r>
            <a:r>
              <a:rPr lang="en-US" dirty="0" smtClean="0"/>
              <a:t>The </a:t>
            </a:r>
            <a:r>
              <a:rPr lang="en-US" dirty="0"/>
              <a:t>Lord is commending them for their uncompromising stand for the truth </a:t>
            </a:r>
            <a:r>
              <a:rPr lang="en-US" u="sng" dirty="0"/>
              <a:t>against false apostles who this church showed to be liars</a:t>
            </a:r>
            <a:r>
              <a:rPr lang="en-US" dirty="0"/>
              <a:t>. </a:t>
            </a:r>
            <a:endParaRPr lang="en-US" dirty="0" smtClean="0"/>
          </a:p>
          <a:p>
            <a:endParaRPr lang="en-US" dirty="0"/>
          </a:p>
          <a:p>
            <a:r>
              <a:rPr lang="en-US" b="1" dirty="0" smtClean="0">
                <a:solidFill>
                  <a:srgbClr val="9FE6FF"/>
                </a:solidFill>
                <a:effectLst>
                  <a:outerShdw blurRad="38100" dist="38100" dir="2700000" algn="tl">
                    <a:srgbClr val="000000">
                      <a:alpha val="43137"/>
                    </a:srgbClr>
                  </a:outerShdw>
                </a:effectLst>
              </a:rPr>
              <a:t>Sums up their faithfulness:  </a:t>
            </a:r>
            <a:r>
              <a:rPr lang="en-US" b="1" i="1" dirty="0" smtClean="0">
                <a:latin typeface="Comic Sans MS" pitchFamily="66" charset="0"/>
              </a:rPr>
              <a:t>And hast borne, and hast patience, and for my name</a:t>
            </a:r>
            <a:r>
              <a:rPr lang="en-US" b="1" i="1" dirty="0" smtClean="0">
                <a:latin typeface="Comic Sans MS" pitchFamily="66" charset="0"/>
                <a:sym typeface="WP TypographicSymbols"/>
              </a:rPr>
              <a:t>’</a:t>
            </a:r>
            <a:r>
              <a:rPr lang="en-US" b="1" i="1" dirty="0" smtClean="0">
                <a:latin typeface="Comic Sans MS" pitchFamily="66" charset="0"/>
              </a:rPr>
              <a:t>s sake hast laboured, and hast not fainted."</a:t>
            </a:r>
            <a:endParaRPr lang="en-US" dirty="0" smtClean="0"/>
          </a:p>
          <a:p>
            <a:endParaRPr lang="en-US" b="1" dirty="0">
              <a:solidFill>
                <a:srgbClr val="9FE6FF"/>
              </a:solidFill>
              <a:effectLst>
                <a:outerShdw blurRad="38100" dist="38100" dir="2700000" algn="tl">
                  <a:srgbClr val="000000">
                    <a:alpha val="43137"/>
                  </a:srgbClr>
                </a:outerShdw>
              </a:effectLst>
            </a:endParaRPr>
          </a:p>
          <a:p>
            <a:endParaRPr lang="en-US" b="1" dirty="0" smtClean="0">
              <a:solidFill>
                <a:srgbClr val="9FE6FF"/>
              </a:solidFill>
              <a:effectLst>
                <a:outerShdw blurRad="38100" dist="38100" dir="2700000" algn="tl">
                  <a:srgbClr val="000000">
                    <a:alpha val="43137"/>
                  </a:srgbClr>
                </a:outerShdw>
              </a:effectLst>
            </a:endParaRPr>
          </a:p>
          <a:p>
            <a:endParaRPr lang="en-US" dirty="0"/>
          </a:p>
        </p:txBody>
      </p:sp>
    </p:spTree>
    <p:extLst>
      <p:ext uri="{BB962C8B-B14F-4D97-AF65-F5344CB8AC3E}">
        <p14:creationId xmlns:p14="http://schemas.microsoft.com/office/powerpoint/2010/main" val="260201302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5800" y="838200"/>
            <a:ext cx="8153400" cy="1969770"/>
          </a:xfrm>
          <a:prstGeom prst="rect">
            <a:avLst/>
          </a:prstGeom>
          <a:noFill/>
        </p:spPr>
        <p:txBody>
          <a:bodyPr wrap="square" rtlCol="0">
            <a:spAutoFit/>
          </a:bodyPr>
          <a:lstStyle/>
          <a:p>
            <a:r>
              <a:rPr lang="en-US" b="1" dirty="0">
                <a:solidFill>
                  <a:schemeClr val="tx2">
                    <a:lumMod val="75000"/>
                  </a:schemeClr>
                </a:solidFill>
                <a:latin typeface="Comic Sans MS" pitchFamily="66" charset="0"/>
              </a:rPr>
              <a:t>THE BAD NEWS:  I HAVE SOMETHING AGAINST THEE.  (Rev 2:4)</a:t>
            </a:r>
            <a:r>
              <a:rPr lang="en-US" dirty="0">
                <a:solidFill>
                  <a:schemeClr val="tx2">
                    <a:lumMod val="75000"/>
                  </a:schemeClr>
                </a:solidFill>
                <a:latin typeface="Comic Sans MS" pitchFamily="66" charset="0"/>
              </a:rPr>
              <a:t>  </a:t>
            </a:r>
          </a:p>
          <a:p>
            <a:r>
              <a:rPr lang="en-US" dirty="0">
                <a:solidFill>
                  <a:schemeClr val="tx2">
                    <a:lumMod val="75000"/>
                  </a:schemeClr>
                </a:solidFill>
                <a:latin typeface="Comic Sans MS" pitchFamily="66" charset="0"/>
              </a:rPr>
              <a:t> </a:t>
            </a:r>
          </a:p>
          <a:p>
            <a:r>
              <a:rPr lang="en-US" dirty="0"/>
              <a:t> </a:t>
            </a:r>
            <a:r>
              <a:rPr lang="en-US" dirty="0" smtClean="0"/>
              <a:t>	</a:t>
            </a:r>
            <a:r>
              <a:rPr lang="en-US" sz="2000" dirty="0" smtClean="0"/>
              <a:t>Christ </a:t>
            </a:r>
            <a:r>
              <a:rPr lang="en-US" sz="2000" dirty="0"/>
              <a:t>Himself admonished His church and literally says, "I hold this against thee</a:t>
            </a:r>
            <a:r>
              <a:rPr lang="en-US" sz="2000" dirty="0" smtClean="0"/>
              <a:t>.“</a:t>
            </a:r>
          </a:p>
          <a:p>
            <a:endParaRPr lang="en-US" dirty="0"/>
          </a:p>
          <a:p>
            <a:r>
              <a:rPr lang="en-US" dirty="0" smtClean="0"/>
              <a:t>	</a:t>
            </a:r>
            <a:r>
              <a:rPr lang="en-US" sz="2800" dirty="0" smtClean="0">
                <a:solidFill>
                  <a:srgbClr val="00B0F0"/>
                </a:solidFill>
              </a:rPr>
              <a:t>The chilling words!	</a:t>
            </a:r>
            <a:endParaRPr lang="en-US" sz="2800" dirty="0">
              <a:solidFill>
                <a:srgbClr val="00B0F0"/>
              </a:solidFill>
            </a:endParaRPr>
          </a:p>
        </p:txBody>
      </p:sp>
      <p:sp>
        <p:nvSpPr>
          <p:cNvPr id="3" name="TextBox 2"/>
          <p:cNvSpPr txBox="1"/>
          <p:nvPr/>
        </p:nvSpPr>
        <p:spPr>
          <a:xfrm>
            <a:off x="152400" y="2971800"/>
            <a:ext cx="8686800" cy="984885"/>
          </a:xfrm>
          <a:prstGeom prst="rect">
            <a:avLst/>
          </a:prstGeom>
          <a:solidFill>
            <a:schemeClr val="tx1"/>
          </a:solidFill>
        </p:spPr>
        <p:txBody>
          <a:bodyPr wrap="square" rtlCol="0">
            <a:spAutoFit/>
          </a:bodyPr>
          <a:lstStyle/>
          <a:p>
            <a:r>
              <a:rPr lang="en-US" sz="1200" dirty="0" smtClean="0">
                <a:solidFill>
                  <a:srgbClr val="00B0F0"/>
                </a:solidFill>
              </a:rPr>
              <a:t> </a:t>
            </a:r>
            <a:r>
              <a:rPr lang="en-US" sz="4000" u="sng" dirty="0" smtClean="0">
                <a:solidFill>
                  <a:schemeClr val="bg2">
                    <a:lumMod val="60000"/>
                    <a:lumOff val="40000"/>
                  </a:schemeClr>
                </a:solidFill>
                <a:effectLst>
                  <a:outerShdw blurRad="38100" dist="38100" dir="2700000" algn="tl">
                    <a:srgbClr val="000000">
                      <a:alpha val="43137"/>
                    </a:srgbClr>
                  </a:outerShdw>
                </a:effectLst>
                <a:sym typeface="WP TypographicSymbols"/>
              </a:rPr>
              <a:t>“</a:t>
            </a:r>
            <a:r>
              <a:rPr lang="en-US" sz="4000" i="1" u="sng" dirty="0" smtClean="0">
                <a:solidFill>
                  <a:schemeClr val="bg2">
                    <a:lumMod val="60000"/>
                    <a:lumOff val="40000"/>
                  </a:schemeClr>
                </a:solidFill>
                <a:effectLst>
                  <a:outerShdw blurRad="38100" dist="38100" dir="2700000" algn="tl">
                    <a:srgbClr val="000000">
                      <a:alpha val="43137"/>
                    </a:srgbClr>
                  </a:outerShdw>
                </a:effectLst>
              </a:rPr>
              <a:t>you have forgotten your first love </a:t>
            </a:r>
            <a:r>
              <a:rPr lang="en-US" sz="4000" dirty="0" smtClean="0">
                <a:solidFill>
                  <a:schemeClr val="bg2">
                    <a:lumMod val="60000"/>
                    <a:lumOff val="40000"/>
                  </a:schemeClr>
                </a:solidFill>
                <a:effectLst>
                  <a:outerShdw blurRad="38100" dist="38100" dir="2700000" algn="tl">
                    <a:srgbClr val="000000">
                      <a:alpha val="43137"/>
                    </a:srgbClr>
                  </a:outerShdw>
                </a:effectLst>
              </a:rPr>
              <a:t>!" </a:t>
            </a:r>
          </a:p>
          <a:p>
            <a:endParaRPr lang="en-US" dirty="0"/>
          </a:p>
        </p:txBody>
      </p:sp>
      <p:sp>
        <p:nvSpPr>
          <p:cNvPr id="4" name="TextBox 3"/>
          <p:cNvSpPr txBox="1"/>
          <p:nvPr/>
        </p:nvSpPr>
        <p:spPr>
          <a:xfrm>
            <a:off x="685800" y="4267200"/>
            <a:ext cx="7924800" cy="1846659"/>
          </a:xfrm>
          <a:prstGeom prst="rect">
            <a:avLst/>
          </a:prstGeom>
          <a:noFill/>
        </p:spPr>
        <p:txBody>
          <a:bodyPr wrap="square" rtlCol="0">
            <a:spAutoFit/>
          </a:bodyPr>
          <a:lstStyle/>
          <a:p>
            <a:r>
              <a:rPr lang="en-US" i="1" dirty="0" smtClean="0"/>
              <a:t>	</a:t>
            </a:r>
            <a:r>
              <a:rPr lang="en-US" sz="2400" i="1" u="sng" dirty="0" smtClean="0"/>
              <a:t>Look </a:t>
            </a:r>
            <a:r>
              <a:rPr lang="en-US" sz="2400" i="1" u="sng" dirty="0"/>
              <a:t>at yourself as I see you! </a:t>
            </a:r>
            <a:r>
              <a:rPr lang="en-US" sz="2400" i="1" dirty="0"/>
              <a:t>You are too occupied with church pride, numbers, programs and routines.   You should serve me out of love, not loyalty to an organization."     </a:t>
            </a:r>
            <a:endParaRPr lang="en-US" sz="2400" dirty="0"/>
          </a:p>
          <a:p>
            <a:endParaRPr lang="en-US" dirty="0"/>
          </a:p>
        </p:txBody>
      </p:sp>
    </p:spTree>
    <p:extLst>
      <p:ext uri="{BB962C8B-B14F-4D97-AF65-F5344CB8AC3E}">
        <p14:creationId xmlns:p14="http://schemas.microsoft.com/office/powerpoint/2010/main" val="20451318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8200" y="381000"/>
            <a:ext cx="7010400" cy="1815882"/>
          </a:xfrm>
          <a:prstGeom prst="rect">
            <a:avLst/>
          </a:prstGeom>
          <a:noFill/>
        </p:spPr>
        <p:txBody>
          <a:bodyPr wrap="square" rtlCol="0">
            <a:spAutoFit/>
          </a:bodyPr>
          <a:lstStyle/>
          <a:p>
            <a:r>
              <a:rPr lang="en-US" sz="2800" dirty="0" smtClean="0">
                <a:effectLst>
                  <a:outerShdw blurRad="38100" dist="38100" dir="2700000" algn="tl">
                    <a:srgbClr val="000000">
                      <a:alpha val="43137"/>
                    </a:srgbClr>
                  </a:outerShdw>
                </a:effectLst>
              </a:rPr>
              <a:t>	Ephesus</a:t>
            </a:r>
            <a:r>
              <a:rPr lang="en-US" sz="2800" dirty="0">
                <a:effectLst>
                  <a:outerShdw blurRad="38100" dist="38100" dir="2700000" algn="tl">
                    <a:srgbClr val="000000">
                      <a:alpha val="43137"/>
                    </a:srgbClr>
                  </a:outerShdw>
                </a:effectLst>
              </a:rPr>
              <a:t>' failure was refusing to follow Paul's instruction to </a:t>
            </a:r>
            <a:r>
              <a:rPr lang="en-US" sz="2800" i="1" dirty="0">
                <a:effectLst>
                  <a:outerShdw blurRad="38100" dist="38100" dir="2700000" algn="tl">
                    <a:srgbClr val="000000">
                      <a:alpha val="43137"/>
                    </a:srgbClr>
                  </a:outerShdw>
                </a:effectLst>
              </a:rPr>
              <a:t>"Examine yourselves, whether ye be in the faith; prove your own selves." </a:t>
            </a:r>
            <a:r>
              <a:rPr lang="en-US" sz="2800" dirty="0">
                <a:effectLst>
                  <a:outerShdw blurRad="38100" dist="38100" dir="2700000" algn="tl">
                    <a:srgbClr val="000000">
                      <a:alpha val="43137"/>
                    </a:srgbClr>
                  </a:outerShdw>
                </a:effectLst>
              </a:rPr>
              <a:t>(2 Cor. 13:5) </a:t>
            </a:r>
          </a:p>
        </p:txBody>
      </p:sp>
      <p:sp>
        <p:nvSpPr>
          <p:cNvPr id="3" name="TextBox 2"/>
          <p:cNvSpPr txBox="1"/>
          <p:nvPr/>
        </p:nvSpPr>
        <p:spPr>
          <a:xfrm>
            <a:off x="990600" y="2743200"/>
            <a:ext cx="7239000" cy="2308324"/>
          </a:xfrm>
          <a:prstGeom prst="rect">
            <a:avLst/>
          </a:prstGeom>
          <a:noFill/>
        </p:spPr>
        <p:txBody>
          <a:bodyPr wrap="square" rtlCol="0">
            <a:spAutoFit/>
          </a:bodyPr>
          <a:lstStyle/>
          <a:p>
            <a:r>
              <a:rPr lang="en-US" dirty="0" smtClean="0"/>
              <a:t>	</a:t>
            </a:r>
            <a:r>
              <a:rPr lang="en-US" sz="2400" dirty="0" smtClean="0">
                <a:solidFill>
                  <a:schemeClr val="tx2">
                    <a:lumMod val="90000"/>
                  </a:schemeClr>
                </a:solidFill>
              </a:rPr>
              <a:t>Outwardly</a:t>
            </a:r>
            <a:r>
              <a:rPr lang="en-US" sz="2400" dirty="0">
                <a:solidFill>
                  <a:schemeClr val="tx2">
                    <a:lumMod val="90000"/>
                  </a:schemeClr>
                </a:solidFill>
              </a:rPr>
              <a:t>, they may have prided themselves in their love.  But it was an emotional love, not "agape" which manifests itself in total unselfish dependence on and devotion to Christ.   The word used for "hast left" implies an intentional and not accidental act. </a:t>
            </a:r>
          </a:p>
        </p:txBody>
      </p:sp>
    </p:spTree>
    <p:extLst>
      <p:ext uri="{BB962C8B-B14F-4D97-AF65-F5344CB8AC3E}">
        <p14:creationId xmlns:p14="http://schemas.microsoft.com/office/powerpoint/2010/main" val="12172113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304800"/>
            <a:ext cx="7543800" cy="2062103"/>
          </a:xfrm>
          <a:prstGeom prst="rect">
            <a:avLst/>
          </a:prstGeom>
          <a:noFill/>
        </p:spPr>
        <p:txBody>
          <a:bodyPr wrap="square" rtlCol="0">
            <a:spAutoFit/>
          </a:bodyPr>
          <a:lstStyle/>
          <a:p>
            <a:r>
              <a:rPr lang="en-US" b="1" dirty="0">
                <a:solidFill>
                  <a:schemeClr val="tx2">
                    <a:lumMod val="90000"/>
                  </a:schemeClr>
                </a:solidFill>
                <a:latin typeface="Comic Sans MS" pitchFamily="66" charset="0"/>
              </a:rPr>
              <a:t>REPENT! </a:t>
            </a:r>
            <a:endParaRPr lang="en-US" b="1" dirty="0" smtClean="0">
              <a:solidFill>
                <a:schemeClr val="tx2">
                  <a:lumMod val="90000"/>
                </a:schemeClr>
              </a:solidFill>
              <a:latin typeface="Comic Sans MS" pitchFamily="66" charset="0"/>
            </a:endParaRPr>
          </a:p>
          <a:p>
            <a:r>
              <a:rPr lang="en-US" b="1" dirty="0">
                <a:solidFill>
                  <a:schemeClr val="tx2">
                    <a:lumMod val="90000"/>
                  </a:schemeClr>
                </a:solidFill>
                <a:latin typeface="Comic Sans MS" pitchFamily="66" charset="0"/>
              </a:rPr>
              <a:t>	</a:t>
            </a:r>
            <a:r>
              <a:rPr lang="en-US" b="1" dirty="0" smtClean="0">
                <a:solidFill>
                  <a:schemeClr val="tx2">
                    <a:lumMod val="90000"/>
                  </a:schemeClr>
                </a:solidFill>
                <a:latin typeface="Comic Sans MS" pitchFamily="66" charset="0"/>
              </a:rPr>
              <a:t> </a:t>
            </a:r>
            <a:r>
              <a:rPr lang="en-US" b="1" dirty="0">
                <a:solidFill>
                  <a:schemeClr val="tx2">
                    <a:lumMod val="90000"/>
                  </a:schemeClr>
                </a:solidFill>
                <a:latin typeface="Comic Sans MS" pitchFamily="66" charset="0"/>
              </a:rPr>
              <a:t>RETURN TO A SERVICE OF LOVE OR I WILL REMOVE YOUR CANDLESTICK.  (Rev. 2:5)</a:t>
            </a:r>
            <a:endParaRPr lang="en-US" dirty="0">
              <a:solidFill>
                <a:schemeClr val="tx2">
                  <a:lumMod val="90000"/>
                </a:schemeClr>
              </a:solidFill>
              <a:latin typeface="Comic Sans MS" pitchFamily="66" charset="0"/>
            </a:endParaRPr>
          </a:p>
          <a:p>
            <a:r>
              <a:rPr lang="en-US" dirty="0"/>
              <a:t>  </a:t>
            </a:r>
          </a:p>
          <a:p>
            <a:r>
              <a:rPr lang="en-US" dirty="0"/>
              <a:t>  </a:t>
            </a:r>
            <a:r>
              <a:rPr lang="en-US" sz="2800" dirty="0"/>
              <a:t>Colossians 1:18 says, </a:t>
            </a:r>
            <a:r>
              <a:rPr lang="en-US" sz="2800" i="1" dirty="0"/>
              <a:t>". . . </a:t>
            </a:r>
            <a:r>
              <a:rPr lang="en-US" sz="2800" dirty="0" smtClean="0"/>
              <a:t>that in all </a:t>
            </a:r>
            <a:r>
              <a:rPr lang="en-US" sz="2800" i="1" dirty="0" smtClean="0"/>
              <a:t>things</a:t>
            </a:r>
            <a:r>
              <a:rPr lang="en-US" sz="2800" dirty="0" smtClean="0"/>
              <a:t> he might have the preeminence. </a:t>
            </a:r>
            <a:r>
              <a:rPr lang="en-US" sz="2800" i="1" dirty="0" smtClean="0"/>
              <a:t>" </a:t>
            </a:r>
            <a:endParaRPr lang="en-US" sz="2800" dirty="0"/>
          </a:p>
        </p:txBody>
      </p:sp>
      <p:sp>
        <p:nvSpPr>
          <p:cNvPr id="3" name="TextBox 2"/>
          <p:cNvSpPr txBox="1"/>
          <p:nvPr/>
        </p:nvSpPr>
        <p:spPr>
          <a:xfrm>
            <a:off x="457200" y="2895600"/>
            <a:ext cx="8153400" cy="3108543"/>
          </a:xfrm>
          <a:prstGeom prst="rect">
            <a:avLst/>
          </a:prstGeom>
          <a:noFill/>
        </p:spPr>
        <p:txBody>
          <a:bodyPr wrap="square" rtlCol="0">
            <a:spAutoFit/>
          </a:bodyPr>
          <a:lstStyle/>
          <a:p>
            <a:r>
              <a:rPr lang="en-US" sz="2800" dirty="0" smtClean="0">
                <a:solidFill>
                  <a:srgbClr val="00B0F0"/>
                </a:solidFill>
                <a:effectLst>
                  <a:outerShdw blurRad="38100" dist="38100" dir="2700000" algn="tl">
                    <a:srgbClr val="000000">
                      <a:alpha val="43137"/>
                    </a:srgbClr>
                  </a:outerShdw>
                </a:effectLst>
              </a:rPr>
              <a:t>	The </a:t>
            </a:r>
            <a:r>
              <a:rPr lang="en-US" sz="2800" dirty="0">
                <a:solidFill>
                  <a:srgbClr val="00B0F0"/>
                </a:solidFill>
                <a:effectLst>
                  <a:outerShdw blurRad="38100" dist="38100" dir="2700000" algn="tl">
                    <a:srgbClr val="000000">
                      <a:alpha val="43137"/>
                    </a:srgbClr>
                  </a:outerShdw>
                </a:effectLst>
              </a:rPr>
              <a:t>fatal error of the Jewish Scribes and Pharisees was that they were religious zealots outwardly making a show of keeping the letter of the law.  Yet, inside in their hearts, Jesus said they </a:t>
            </a:r>
            <a:r>
              <a:rPr lang="en-US" sz="2800" u="sng" dirty="0">
                <a:solidFill>
                  <a:srgbClr val="00B0F0"/>
                </a:solidFill>
                <a:effectLst>
                  <a:outerShdw blurRad="38100" dist="38100" dir="2700000" algn="tl">
                    <a:srgbClr val="000000">
                      <a:alpha val="43137"/>
                    </a:srgbClr>
                  </a:outerShdw>
                </a:effectLst>
              </a:rPr>
              <a:t>were dead and described them as white washed tombs</a:t>
            </a:r>
            <a:r>
              <a:rPr lang="en-US" sz="2800" dirty="0">
                <a:solidFill>
                  <a:srgbClr val="00B0F0"/>
                </a:solidFill>
                <a:effectLst>
                  <a:outerShdw blurRad="38100" dist="38100" dir="2700000" algn="tl">
                    <a:srgbClr val="000000">
                      <a:alpha val="43137"/>
                    </a:srgbClr>
                  </a:outerShdw>
                </a:effectLst>
              </a:rPr>
              <a:t>, beautiful on the outside but full of dead men's bones. (Matt. 23:27)</a:t>
            </a:r>
          </a:p>
        </p:txBody>
      </p:sp>
    </p:spTree>
    <p:extLst>
      <p:ext uri="{BB962C8B-B14F-4D97-AF65-F5344CB8AC3E}">
        <p14:creationId xmlns:p14="http://schemas.microsoft.com/office/powerpoint/2010/main" val="3715777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1000" y="381000"/>
            <a:ext cx="8382000" cy="5693866"/>
          </a:xfrm>
          <a:prstGeom prst="rect">
            <a:avLst/>
          </a:prstGeom>
          <a:noFill/>
        </p:spPr>
        <p:txBody>
          <a:bodyPr wrap="square" rtlCol="0">
            <a:spAutoFit/>
          </a:bodyPr>
          <a:lstStyle/>
          <a:p>
            <a:r>
              <a:rPr lang="en-US" dirty="0" smtClean="0"/>
              <a:t>	</a:t>
            </a:r>
            <a:r>
              <a:rPr lang="en-US" sz="2800" dirty="0" smtClean="0">
                <a:solidFill>
                  <a:schemeClr val="tx2"/>
                </a:solidFill>
              </a:rPr>
              <a:t>Christ warns them say He will </a:t>
            </a:r>
            <a:r>
              <a:rPr lang="en-US" sz="2800" dirty="0">
                <a:solidFill>
                  <a:schemeClr val="tx2"/>
                </a:solidFill>
              </a:rPr>
              <a:t>remove His power and blessing from a church that refuses to serve in truth and love.   </a:t>
            </a:r>
            <a:endParaRPr lang="en-US" sz="2800" dirty="0" smtClean="0">
              <a:solidFill>
                <a:schemeClr val="tx2"/>
              </a:solidFill>
            </a:endParaRPr>
          </a:p>
          <a:p>
            <a:endParaRPr lang="en-US" sz="2800" dirty="0"/>
          </a:p>
          <a:p>
            <a:r>
              <a:rPr lang="en-US" sz="2800" dirty="0" smtClean="0"/>
              <a:t>	Playing </a:t>
            </a:r>
            <a:r>
              <a:rPr lang="en-US" sz="2800" dirty="0"/>
              <a:t>church out of habit or tradition is not pleasing to the Lord.   Christ warns He would leave their assembly and thereby would cease to recognize them as His church and provide not leadership for them</a:t>
            </a:r>
            <a:r>
              <a:rPr lang="en-US" sz="2800" dirty="0" smtClean="0"/>
              <a:t>.</a:t>
            </a:r>
          </a:p>
          <a:p>
            <a:endParaRPr lang="en-US" sz="2800" dirty="0"/>
          </a:p>
          <a:p>
            <a:r>
              <a:rPr lang="en-US" sz="2800" dirty="0" smtClean="0"/>
              <a:t>	</a:t>
            </a:r>
            <a:r>
              <a:rPr lang="en-US" sz="2800" dirty="0" smtClean="0">
                <a:solidFill>
                  <a:schemeClr val="tx2">
                    <a:lumMod val="90000"/>
                  </a:schemeClr>
                </a:solidFill>
              </a:rPr>
              <a:t>Jesus says He would remove their candlestick (pastor).   Their God sent pastor would be removed “out of his place” meaning from that church.</a:t>
            </a:r>
            <a:endParaRPr lang="en-US" sz="2800" dirty="0">
              <a:solidFill>
                <a:schemeClr val="tx2">
                  <a:lumMod val="90000"/>
                </a:schemeClr>
              </a:solidFill>
            </a:endParaRPr>
          </a:p>
        </p:txBody>
      </p:sp>
    </p:spTree>
    <p:extLst>
      <p:ext uri="{BB962C8B-B14F-4D97-AF65-F5344CB8AC3E}">
        <p14:creationId xmlns:p14="http://schemas.microsoft.com/office/powerpoint/2010/main" val="44332528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5800" y="595015"/>
            <a:ext cx="7162800" cy="1384995"/>
          </a:xfrm>
          <a:prstGeom prst="rect">
            <a:avLst/>
          </a:prstGeom>
          <a:noFill/>
        </p:spPr>
        <p:txBody>
          <a:bodyPr wrap="square" rtlCol="0">
            <a:spAutoFit/>
          </a:bodyPr>
          <a:lstStyle/>
          <a:p>
            <a:r>
              <a:rPr lang="en-US" sz="2400" b="1" dirty="0" smtClean="0"/>
              <a:t>	</a:t>
            </a:r>
            <a:r>
              <a:rPr lang="en-US" sz="2800" b="1" dirty="0" smtClean="0">
                <a:solidFill>
                  <a:schemeClr val="tx2"/>
                </a:solidFill>
                <a:effectLst>
                  <a:outerShdw blurRad="38100" dist="38100" dir="2700000" algn="tl">
                    <a:srgbClr val="000000">
                      <a:alpha val="43137"/>
                    </a:srgbClr>
                  </a:outerShdw>
                </a:effectLst>
                <a:latin typeface="Calibri" pitchFamily="34" charset="0"/>
              </a:rPr>
              <a:t>JESUS COMMENDS THEM BECAUSE THEY </a:t>
            </a:r>
            <a:r>
              <a:rPr lang="en-US" sz="2800" b="1" dirty="0">
                <a:solidFill>
                  <a:schemeClr val="tx2"/>
                </a:solidFill>
                <a:effectLst>
                  <a:outerShdw blurRad="38100" dist="38100" dir="2700000" algn="tl">
                    <a:srgbClr val="000000">
                      <a:alpha val="43137"/>
                    </a:srgbClr>
                  </a:outerShdw>
                </a:effectLst>
                <a:latin typeface="Calibri" pitchFamily="34" charset="0"/>
              </a:rPr>
              <a:t>RIGHTLY OPPOSED THOSE TRYING TO SET UP A HIERARCHY IN THEIR CHURCH.  (Rev. 2:6)</a:t>
            </a:r>
            <a:endParaRPr lang="en-US" sz="2800" dirty="0">
              <a:solidFill>
                <a:schemeClr val="tx2"/>
              </a:solidFill>
              <a:effectLst>
                <a:outerShdw blurRad="38100" dist="38100" dir="2700000" algn="tl">
                  <a:srgbClr val="000000">
                    <a:alpha val="43137"/>
                  </a:srgbClr>
                </a:outerShdw>
              </a:effectLst>
              <a:latin typeface="Calibri" pitchFamily="34" charset="0"/>
            </a:endParaRPr>
          </a:p>
        </p:txBody>
      </p:sp>
      <p:sp>
        <p:nvSpPr>
          <p:cNvPr id="3" name="TextBox 2"/>
          <p:cNvSpPr txBox="1"/>
          <p:nvPr/>
        </p:nvSpPr>
        <p:spPr>
          <a:xfrm>
            <a:off x="666750" y="2133600"/>
            <a:ext cx="7696200" cy="3816429"/>
          </a:xfrm>
          <a:prstGeom prst="rect">
            <a:avLst/>
          </a:prstGeom>
          <a:noFill/>
        </p:spPr>
        <p:txBody>
          <a:bodyPr wrap="square" rtlCol="0">
            <a:spAutoFit/>
          </a:bodyPr>
          <a:lstStyle/>
          <a:p>
            <a:r>
              <a:rPr lang="en-US" dirty="0" smtClean="0"/>
              <a:t>	</a:t>
            </a:r>
            <a:r>
              <a:rPr lang="en-US" sz="2800" dirty="0" smtClean="0"/>
              <a:t>The Nicolaitans </a:t>
            </a:r>
            <a:r>
              <a:rPr lang="en-US" sz="2800" dirty="0"/>
              <a:t>were a heretical sect of people in this congregation.  The word means, </a:t>
            </a:r>
            <a:r>
              <a:rPr lang="en-US" sz="2800" dirty="0">
                <a:solidFill>
                  <a:schemeClr val="tx2"/>
                </a:solidFill>
              </a:rPr>
              <a:t>"</a:t>
            </a:r>
            <a:r>
              <a:rPr lang="en-US" sz="2800" i="1" dirty="0">
                <a:solidFill>
                  <a:schemeClr val="tx2"/>
                </a:solidFill>
              </a:rPr>
              <a:t>Niko” </a:t>
            </a:r>
            <a:r>
              <a:rPr lang="en-US" sz="2800" i="1" dirty="0"/>
              <a:t>to</a:t>
            </a:r>
            <a:r>
              <a:rPr lang="en-US" sz="2800" dirty="0"/>
              <a:t> conquer and </a:t>
            </a:r>
            <a:r>
              <a:rPr lang="en-US" sz="2800" dirty="0">
                <a:solidFill>
                  <a:schemeClr val="tx2"/>
                </a:solidFill>
              </a:rPr>
              <a:t>“</a:t>
            </a:r>
            <a:r>
              <a:rPr lang="en-US" sz="2800" i="1" dirty="0">
                <a:solidFill>
                  <a:schemeClr val="tx2"/>
                </a:solidFill>
              </a:rPr>
              <a:t>Laos</a:t>
            </a:r>
            <a:r>
              <a:rPr lang="en-US" sz="2800" dirty="0">
                <a:solidFill>
                  <a:schemeClr val="tx2"/>
                </a:solidFill>
              </a:rPr>
              <a:t>” </a:t>
            </a:r>
            <a:r>
              <a:rPr lang="en-US" sz="2800" dirty="0"/>
              <a:t>the people.   It means simply this: </a:t>
            </a:r>
            <a:endParaRPr lang="en-US" sz="2800" dirty="0" smtClean="0"/>
          </a:p>
          <a:p>
            <a:endParaRPr lang="en-US" sz="2800" dirty="0" smtClean="0"/>
          </a:p>
          <a:p>
            <a:r>
              <a:rPr lang="en-US" sz="2800" dirty="0"/>
              <a:t>	</a:t>
            </a:r>
            <a:r>
              <a:rPr lang="en-US" sz="2800" dirty="0" smtClean="0"/>
              <a:t> </a:t>
            </a:r>
            <a:r>
              <a:rPr lang="en-US" sz="2800" dirty="0"/>
              <a:t>The </a:t>
            </a:r>
            <a:r>
              <a:rPr lang="en-US" sz="2800" dirty="0" smtClean="0"/>
              <a:t>Nicolaitan’s </a:t>
            </a:r>
            <a:r>
              <a:rPr lang="en-US" sz="2800" dirty="0"/>
              <a:t>philosophy was that there was a difference between the </a:t>
            </a:r>
            <a:r>
              <a:rPr lang="en-US" sz="2800" dirty="0">
                <a:solidFill>
                  <a:schemeClr val="tx2"/>
                </a:solidFill>
              </a:rPr>
              <a:t>"laity" </a:t>
            </a:r>
            <a:r>
              <a:rPr lang="en-US" sz="2800" dirty="0"/>
              <a:t>(the people) and the clergy (the pastors). </a:t>
            </a:r>
          </a:p>
          <a:p>
            <a:endParaRPr lang="en-US" dirty="0"/>
          </a:p>
        </p:txBody>
      </p:sp>
    </p:spTree>
    <p:extLst>
      <p:ext uri="{BB962C8B-B14F-4D97-AF65-F5344CB8AC3E}">
        <p14:creationId xmlns:p14="http://schemas.microsoft.com/office/powerpoint/2010/main" val="270031496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 y="-171450"/>
            <a:ext cx="9372601" cy="7029450"/>
          </a:xfrm>
          <a:prstGeom prst="rect">
            <a:avLst/>
          </a:prstGeom>
        </p:spPr>
      </p:pic>
      <p:sp>
        <p:nvSpPr>
          <p:cNvPr id="3" name="TextBox 2"/>
          <p:cNvSpPr txBox="1"/>
          <p:nvPr/>
        </p:nvSpPr>
        <p:spPr>
          <a:xfrm>
            <a:off x="990600" y="762000"/>
            <a:ext cx="7772400" cy="4801314"/>
          </a:xfrm>
          <a:prstGeom prst="rect">
            <a:avLst/>
          </a:prstGeom>
          <a:noFill/>
        </p:spPr>
        <p:txBody>
          <a:bodyPr wrap="square" rtlCol="0">
            <a:spAutoFit/>
          </a:bodyPr>
          <a:lstStyle/>
          <a:p>
            <a:r>
              <a:rPr lang="en-US" sz="2400" b="1" dirty="0" smtClean="0">
                <a:solidFill>
                  <a:srgbClr val="9FE6FF"/>
                </a:solidFill>
                <a:latin typeface="Comic Sans MS" pitchFamily="66" charset="0"/>
              </a:rPr>
              <a:t>CHRIST SPEAKS TO HIS CHURCH.  (Rev. 2:7)</a:t>
            </a:r>
            <a:r>
              <a:rPr lang="en-US" sz="2400" dirty="0" smtClean="0">
                <a:solidFill>
                  <a:srgbClr val="9FE6FF"/>
                </a:solidFill>
                <a:latin typeface="Comic Sans MS" pitchFamily="66" charset="0"/>
              </a:rPr>
              <a:t> </a:t>
            </a:r>
          </a:p>
          <a:p>
            <a:r>
              <a:rPr lang="en-US" sz="2400" dirty="0" smtClean="0"/>
              <a:t> </a:t>
            </a:r>
          </a:p>
          <a:p>
            <a:r>
              <a:rPr lang="en-US" sz="2400" dirty="0" smtClean="0">
                <a:solidFill>
                  <a:schemeClr val="tx2"/>
                </a:solidFill>
              </a:rPr>
              <a:t>	</a:t>
            </a:r>
            <a:r>
              <a:rPr lang="en-US" sz="2400" i="1" dirty="0" smtClean="0">
                <a:solidFill>
                  <a:schemeClr val="tx2"/>
                </a:solidFill>
                <a:effectLst>
                  <a:outerShdw blurRad="38100" dist="38100" dir="2700000" algn="tl">
                    <a:srgbClr val="000000">
                      <a:alpha val="43137"/>
                    </a:srgbClr>
                  </a:outerShdw>
                </a:effectLst>
                <a:latin typeface="Calibri" pitchFamily="34" charset="0"/>
              </a:rPr>
              <a:t>"</a:t>
            </a:r>
            <a:r>
              <a:rPr lang="en-US" sz="2400" i="1" dirty="0" smtClean="0">
                <a:solidFill>
                  <a:schemeClr val="tx2"/>
                </a:solidFill>
              </a:rPr>
              <a:t>He that hath an ear, let him hear what the Spirit saith unto the churches; To him that overcometh will I give to eat of the tree of life, which is in the midst of the paradise of God.”  </a:t>
            </a:r>
            <a:r>
              <a:rPr lang="en-US" sz="2400" i="1" dirty="0" smtClean="0"/>
              <a:t>(Revelation 2:7) </a:t>
            </a:r>
          </a:p>
          <a:p>
            <a:endParaRPr lang="en-US" sz="2400" i="1" dirty="0" smtClean="0">
              <a:solidFill>
                <a:schemeClr val="tx2"/>
              </a:solidFill>
              <a:effectLst>
                <a:outerShdw blurRad="38100" dist="38100" dir="2700000" algn="tl">
                  <a:srgbClr val="000000">
                    <a:alpha val="43137"/>
                  </a:srgbClr>
                </a:outerShdw>
              </a:effectLst>
              <a:latin typeface="Calibri" pitchFamily="34" charset="0"/>
            </a:endParaRPr>
          </a:p>
          <a:p>
            <a:r>
              <a:rPr lang="en-US" sz="2400" i="1" dirty="0" smtClean="0">
                <a:solidFill>
                  <a:schemeClr val="tx2"/>
                </a:solidFill>
                <a:effectLst>
                  <a:outerShdw blurRad="38100" dist="38100" dir="2700000" algn="tl">
                    <a:srgbClr val="000000">
                      <a:alpha val="43137"/>
                    </a:srgbClr>
                  </a:outerShdw>
                </a:effectLst>
                <a:latin typeface="Calibri" pitchFamily="34" charset="0"/>
              </a:rPr>
              <a:t>	</a:t>
            </a:r>
            <a:r>
              <a:rPr lang="en-US" sz="2400" dirty="0" smtClean="0">
                <a:latin typeface="Calibri" pitchFamily="34" charset="0"/>
              </a:rPr>
              <a:t>Ephesus </a:t>
            </a:r>
            <a:r>
              <a:rPr lang="en-US" sz="2400" u="sng" dirty="0" smtClean="0">
                <a:latin typeface="Calibri" pitchFamily="34" charset="0"/>
              </a:rPr>
              <a:t>did not hear </a:t>
            </a:r>
            <a:r>
              <a:rPr lang="en-US" sz="2400" dirty="0" smtClean="0">
                <a:latin typeface="Calibri" pitchFamily="34" charset="0"/>
              </a:rPr>
              <a:t>and in time fell and became a part of the organized Papal type church.   Because the love of Christ was not their motive for service their organization began to promulgate itself.  It ceased to be Christ's church and became an apostate group without Christ.</a:t>
            </a:r>
          </a:p>
          <a:p>
            <a:endParaRPr lang="en-US" dirty="0"/>
          </a:p>
        </p:txBody>
      </p:sp>
    </p:spTree>
    <p:extLst>
      <p:ext uri="{BB962C8B-B14F-4D97-AF65-F5344CB8AC3E}">
        <p14:creationId xmlns:p14="http://schemas.microsoft.com/office/powerpoint/2010/main" val="2739257423"/>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Slit 1">
      <a:dk1>
        <a:srgbClr val="8C0000"/>
      </a:dk1>
      <a:lt1>
        <a:srgbClr val="FFFFFF"/>
      </a:lt1>
      <a:dk2>
        <a:srgbClr val="720000"/>
      </a:dk2>
      <a:lt2>
        <a:srgbClr val="FFFFCC"/>
      </a:lt2>
      <a:accent1>
        <a:srgbClr val="FF3300"/>
      </a:accent1>
      <a:accent2>
        <a:srgbClr val="BE7960"/>
      </a:accent2>
      <a:accent3>
        <a:srgbClr val="BCAAAA"/>
      </a:accent3>
      <a:accent4>
        <a:srgbClr val="DADADA"/>
      </a:accent4>
      <a:accent5>
        <a:srgbClr val="FFADAA"/>
      </a:accent5>
      <a:accent6>
        <a:srgbClr val="AC6D56"/>
      </a:accent6>
      <a:hlink>
        <a:srgbClr val="FFCC66"/>
      </a:hlink>
      <a:folHlink>
        <a:srgbClr val="FF9900"/>
      </a:folHlink>
    </a:clrScheme>
    <a:fontScheme name="Sli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Arial" charset="0"/>
          </a:defRPr>
        </a:defPPr>
      </a:lstStyle>
    </a:lnDef>
  </a:objectDefaults>
  <a:extraClrSchemeLst>
    <a:extraClrScheme>
      <a:clrScheme name="Slit 1">
        <a:dk1>
          <a:srgbClr val="8C0000"/>
        </a:dk1>
        <a:lt1>
          <a:srgbClr val="FFFFFF"/>
        </a:lt1>
        <a:dk2>
          <a:srgbClr val="720000"/>
        </a:dk2>
        <a:lt2>
          <a:srgbClr val="FFFFCC"/>
        </a:lt2>
        <a:accent1>
          <a:srgbClr val="FF3300"/>
        </a:accent1>
        <a:accent2>
          <a:srgbClr val="BE7960"/>
        </a:accent2>
        <a:accent3>
          <a:srgbClr val="BCAAAA"/>
        </a:accent3>
        <a:accent4>
          <a:srgbClr val="DADADA"/>
        </a:accent4>
        <a:accent5>
          <a:srgbClr val="FFADAA"/>
        </a:accent5>
        <a:accent6>
          <a:srgbClr val="AC6D56"/>
        </a:accent6>
        <a:hlink>
          <a:srgbClr val="FFCC66"/>
        </a:hlink>
        <a:folHlink>
          <a:srgbClr val="FF9900"/>
        </a:folHlink>
      </a:clrScheme>
      <a:clrMap bg1="dk2" tx1="lt1" bg2="dk1" tx2="lt2" accent1="accent1" accent2="accent2" accent3="accent3" accent4="accent4" accent5="accent5" accent6="accent6" hlink="hlink" folHlink="folHlink"/>
    </a:extraClrScheme>
    <a:extraClrScheme>
      <a:clrScheme name="Slit 2">
        <a:dk1>
          <a:srgbClr val="674E2F"/>
        </a:dk1>
        <a:lt1>
          <a:srgbClr val="FFFFFF"/>
        </a:lt1>
        <a:dk2>
          <a:srgbClr val="533F27"/>
        </a:dk2>
        <a:lt2>
          <a:srgbClr val="D8B274"/>
        </a:lt2>
        <a:accent1>
          <a:srgbClr val="CC9900"/>
        </a:accent1>
        <a:accent2>
          <a:srgbClr val="8F5F2F"/>
        </a:accent2>
        <a:accent3>
          <a:srgbClr val="B3AFAC"/>
        </a:accent3>
        <a:accent4>
          <a:srgbClr val="DADADA"/>
        </a:accent4>
        <a:accent5>
          <a:srgbClr val="E2CAAA"/>
        </a:accent5>
        <a:accent6>
          <a:srgbClr val="81552A"/>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lit 3">
        <a:dk1>
          <a:srgbClr val="646464"/>
        </a:dk1>
        <a:lt1>
          <a:srgbClr val="FFFFFF"/>
        </a:lt1>
        <a:dk2>
          <a:srgbClr val="545454"/>
        </a:dk2>
        <a:lt2>
          <a:srgbClr val="D4D4CE"/>
        </a:lt2>
        <a:accent1>
          <a:srgbClr val="49747D"/>
        </a:accent1>
        <a:accent2>
          <a:srgbClr val="8F9699"/>
        </a:accent2>
        <a:accent3>
          <a:srgbClr val="B3B3B3"/>
        </a:accent3>
        <a:accent4>
          <a:srgbClr val="DADADA"/>
        </a:accent4>
        <a:accent5>
          <a:srgbClr val="B1BCBF"/>
        </a:accent5>
        <a:accent6>
          <a:srgbClr val="81878A"/>
        </a:accent6>
        <a:hlink>
          <a:srgbClr val="8DC4D7"/>
        </a:hlink>
        <a:folHlink>
          <a:srgbClr val="7FB97F"/>
        </a:folHlink>
      </a:clrScheme>
      <a:clrMap bg1="dk2" tx1="lt1" bg2="dk1" tx2="lt2" accent1="accent1" accent2="accent2" accent3="accent3" accent4="accent4" accent5="accent5" accent6="accent6" hlink="hlink" folHlink="folHlink"/>
    </a:extraClrScheme>
    <a:extraClrScheme>
      <a:clrScheme name="Slit 4">
        <a:dk1>
          <a:srgbClr val="3A7400"/>
        </a:dk1>
        <a:lt1>
          <a:srgbClr val="FFFFFF"/>
        </a:lt1>
        <a:dk2>
          <a:srgbClr val="2E5C00"/>
        </a:dk2>
        <a:lt2>
          <a:srgbClr val="FFFFFF"/>
        </a:lt2>
        <a:accent1>
          <a:srgbClr val="79CA02"/>
        </a:accent1>
        <a:accent2>
          <a:srgbClr val="008080"/>
        </a:accent2>
        <a:accent3>
          <a:srgbClr val="ADB5AA"/>
        </a:accent3>
        <a:accent4>
          <a:srgbClr val="DADADA"/>
        </a:accent4>
        <a:accent5>
          <a:srgbClr val="BEE1AA"/>
        </a:accent5>
        <a:accent6>
          <a:srgbClr val="007373"/>
        </a:accent6>
        <a:hlink>
          <a:srgbClr val="A8DE0E"/>
        </a:hlink>
        <a:folHlink>
          <a:srgbClr val="00CC66"/>
        </a:folHlink>
      </a:clrScheme>
      <a:clrMap bg1="dk2" tx1="lt1" bg2="dk1" tx2="lt2" accent1="accent1" accent2="accent2" accent3="accent3" accent4="accent4" accent5="accent5" accent6="accent6" hlink="hlink" folHlink="folHlink"/>
    </a:extraClrScheme>
    <a:extraClrScheme>
      <a:clrScheme name="Slit 5">
        <a:dk1>
          <a:srgbClr val="008885"/>
        </a:dk1>
        <a:lt1>
          <a:srgbClr val="FFFFFF"/>
        </a:lt1>
        <a:dk2>
          <a:srgbClr val="007572"/>
        </a:dk2>
        <a:lt2>
          <a:srgbClr val="FFFF99"/>
        </a:lt2>
        <a:accent1>
          <a:srgbClr val="33CCCC"/>
        </a:accent1>
        <a:accent2>
          <a:srgbClr val="6D6FC7"/>
        </a:accent2>
        <a:accent3>
          <a:srgbClr val="AABDBC"/>
        </a:accent3>
        <a:accent4>
          <a:srgbClr val="DADADA"/>
        </a:accent4>
        <a:accent5>
          <a:srgbClr val="ADE2E2"/>
        </a:accent5>
        <a:accent6>
          <a:srgbClr val="6264B4"/>
        </a:accent6>
        <a:hlink>
          <a:srgbClr val="FFFFCC"/>
        </a:hlink>
        <a:folHlink>
          <a:srgbClr val="00FF00"/>
        </a:folHlink>
      </a:clrScheme>
      <a:clrMap bg1="dk2" tx1="lt1" bg2="dk1" tx2="lt2" accent1="accent1" accent2="accent2" accent3="accent3" accent4="accent4" accent5="accent5" accent6="accent6" hlink="hlink" folHlink="folHlink"/>
    </a:extraClrScheme>
    <a:extraClrScheme>
      <a:clrScheme name="Slit 6">
        <a:dk1>
          <a:srgbClr val="0000AC"/>
        </a:dk1>
        <a:lt1>
          <a:srgbClr val="FFFFFF"/>
        </a:lt1>
        <a:dk2>
          <a:srgbClr val="000086"/>
        </a:dk2>
        <a:lt2>
          <a:srgbClr val="CCFFFF"/>
        </a:lt2>
        <a:accent1>
          <a:srgbClr val="0099FF"/>
        </a:accent1>
        <a:accent2>
          <a:srgbClr val="00B000"/>
        </a:accent2>
        <a:accent3>
          <a:srgbClr val="AAAAC3"/>
        </a:accent3>
        <a:accent4>
          <a:srgbClr val="DADADA"/>
        </a:accent4>
        <a:accent5>
          <a:srgbClr val="AACAFF"/>
        </a:accent5>
        <a:accent6>
          <a:srgbClr val="009F00"/>
        </a:accent6>
        <a:hlink>
          <a:srgbClr val="FFE701"/>
        </a:hlink>
        <a:folHlink>
          <a:srgbClr val="FF9900"/>
        </a:folHlink>
      </a:clrScheme>
      <a:clrMap bg1="dk2" tx1="lt1" bg2="dk1" tx2="lt2" accent1="accent1" accent2="accent2" accent3="accent3" accent4="accent4" accent5="accent5" accent6="accent6" hlink="hlink" folHlink="folHlink"/>
    </a:extraClrScheme>
    <a:extraClrScheme>
      <a:clrScheme name="Slit 7">
        <a:dk1>
          <a:srgbClr val="7474A2"/>
        </a:dk1>
        <a:lt1>
          <a:srgbClr val="FFFFFF"/>
        </a:lt1>
        <a:dk2>
          <a:srgbClr val="5E5E8E"/>
        </a:dk2>
        <a:lt2>
          <a:srgbClr val="D1D1DF"/>
        </a:lt2>
        <a:accent1>
          <a:srgbClr val="CC66FF"/>
        </a:accent1>
        <a:accent2>
          <a:srgbClr val="6666FF"/>
        </a:accent2>
        <a:accent3>
          <a:srgbClr val="B6B6C6"/>
        </a:accent3>
        <a:accent4>
          <a:srgbClr val="DADADA"/>
        </a:accent4>
        <a:accent5>
          <a:srgbClr val="E2B8FF"/>
        </a:accent5>
        <a:accent6>
          <a:srgbClr val="5C5CE7"/>
        </a:accent6>
        <a:hlink>
          <a:srgbClr val="FFCC99"/>
        </a:hlink>
        <a:folHlink>
          <a:srgbClr val="CCCCFF"/>
        </a:folHlink>
      </a:clrScheme>
      <a:clrMap bg1="dk2" tx1="lt1" bg2="dk1" tx2="lt2" accent1="accent1" accent2="accent2" accent3="accent3" accent4="accent4" accent5="accent5" accent6="accent6" hlink="hlink" folHlink="folHlink"/>
    </a:extraClrScheme>
    <a:extraClrScheme>
      <a:clrScheme name="Slit 8">
        <a:dk1>
          <a:srgbClr val="000000"/>
        </a:dk1>
        <a:lt1>
          <a:srgbClr val="D0DAE2"/>
        </a:lt1>
        <a:dk2>
          <a:srgbClr val="000000"/>
        </a:dk2>
        <a:lt2>
          <a:srgbClr val="E7EDF1"/>
        </a:lt2>
        <a:accent1>
          <a:srgbClr val="33CCCC"/>
        </a:accent1>
        <a:accent2>
          <a:srgbClr val="0099CC"/>
        </a:accent2>
        <a:accent3>
          <a:srgbClr val="E4EAEE"/>
        </a:accent3>
        <a:accent4>
          <a:srgbClr val="000000"/>
        </a:accent4>
        <a:accent5>
          <a:srgbClr val="ADE2E2"/>
        </a:accent5>
        <a:accent6>
          <a:srgbClr val="008AB9"/>
        </a:accent6>
        <a:hlink>
          <a:srgbClr val="3333CC"/>
        </a:hlink>
        <a:folHlink>
          <a:srgbClr val="008080"/>
        </a:folHlink>
      </a:clrScheme>
      <a:clrMap bg1="lt1" tx1="dk1" bg2="lt2" tx2="dk2" accent1="accent1" accent2="accent2" accent3="accent3" accent4="accent4" accent5="accent5" accent6="accent6" hlink="hlink" folHlink="folHlink"/>
    </a:extraClrScheme>
    <a:extraClrScheme>
      <a:clrScheme name="Slit 9">
        <a:dk1>
          <a:srgbClr val="000000"/>
        </a:dk1>
        <a:lt1>
          <a:srgbClr val="FFFFFF"/>
        </a:lt1>
        <a:dk2>
          <a:srgbClr val="000000"/>
        </a:dk2>
        <a:lt2>
          <a:srgbClr val="E6E6E6"/>
        </a:lt2>
        <a:accent1>
          <a:srgbClr val="66CCFF"/>
        </a:accent1>
        <a:accent2>
          <a:srgbClr val="9999FF"/>
        </a:accent2>
        <a:accent3>
          <a:srgbClr val="FFFFFF"/>
        </a:accent3>
        <a:accent4>
          <a:srgbClr val="000000"/>
        </a:accent4>
        <a:accent5>
          <a:srgbClr val="B8E2FF"/>
        </a:accent5>
        <a:accent6>
          <a:srgbClr val="8A8AE7"/>
        </a:accent6>
        <a:hlink>
          <a:srgbClr val="3333CC"/>
        </a:hlink>
        <a:folHlink>
          <a:srgbClr val="00808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Theme1</Template>
  <TotalTime>1160</TotalTime>
  <Words>395</Words>
  <Application>Microsoft Office PowerPoint</Application>
  <PresentationFormat>On-screen Show (4:3)</PresentationFormat>
  <Paragraphs>96</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Theme1</vt:lpstr>
      <vt:lpstr>PowerPoint Presentation</vt:lpstr>
      <vt:lpstr>Christ to the  Seven Churches of Asia</vt:lpstr>
      <vt:lpstr>PowerPoint Presentation</vt:lpstr>
      <vt:lpstr>PowerPoint Presentation</vt:lpstr>
      <vt:lpstr>PowerPoint Presentation</vt:lpstr>
      <vt:lpstr>EPHESUS ("Ephesus" means "desirable")   BUSY BUT BACKSLIDDEN  AND WITHOUT LOVE. Revelation 2:1-7   </vt:lpstr>
      <vt:lpstr>-  Ephesus was an apostolic church of the First Century. -  A was a prosperous Roman trade city located on the Aegean Sea.   -  Its business centered on worldwide sea trade due to its sheltered inland harbor. Today the city is but a ruin.    -  Heavy timbering and over grazing of land eroded its top soil which was carried into the Cayster River and deposited in the bay the city was built by.   -  Dredging failed to clear the waterways.    -  The river filled up the bay and it became a reed marsh.   -  Today the ruins of the city are 12 miles inland.  The city that occupies the area today is the Turkish town called Ayasaluk.  - The word “apostolic" relates to the Apostles.   It refers to the first churches established by the Apostles.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Cooper</dc:creator>
  <cp:lastModifiedBy>Cooper</cp:lastModifiedBy>
  <cp:revision>11</cp:revision>
  <dcterms:created xsi:type="dcterms:W3CDTF">2012-11-26T21:36:30Z</dcterms:created>
  <dcterms:modified xsi:type="dcterms:W3CDTF">2013-02-25T00:55:48Z</dcterms:modified>
</cp:coreProperties>
</file>